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ie19CiELapreZeGrGJTrh4IYfAI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BF8457-67B7-4853-82DC-78215A451245}">
  <a:tblStyle styleId="{5CBF8457-67B7-4853-82DC-78215A451245}"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8EA"/>
          </a:solidFill>
        </a:fill>
      </a:tcStyle>
    </a:wholeTbl>
    <a:band1H>
      <a:tcTxStyle/>
      <a:tcStyle>
        <a:tcBdr/>
        <a:fill>
          <a:solidFill>
            <a:srgbClr val="CACED3"/>
          </a:solidFill>
        </a:fill>
      </a:tcStyle>
    </a:band1H>
    <a:band2H>
      <a:tcTxStyle/>
      <a:tcStyle>
        <a:tcBdr/>
      </a:tcStyle>
    </a:band2H>
    <a:band1V>
      <a:tcTxStyle/>
      <a:tcStyle>
        <a:tcBdr/>
        <a:fill>
          <a:solidFill>
            <a:srgbClr val="CACED3"/>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623" autoAdjust="0"/>
  </p:normalViewPr>
  <p:slideViewPr>
    <p:cSldViewPr snapToGrid="0">
      <p:cViewPr varScale="1">
        <p:scale>
          <a:sx n="64" d="100"/>
          <a:sy n="64" d="100"/>
        </p:scale>
        <p:origin x="1566" y="60"/>
      </p:cViewPr>
      <p:guideLst>
        <p:guide orient="horz" pos="1620"/>
        <p:guide pos="336"/>
      </p:guideLst>
    </p:cSldViewPr>
  </p:slideViewPr>
  <p:notesTextViewPr>
    <p:cViewPr>
      <p:scale>
        <a:sx n="1" d="1"/>
        <a:sy n="1" d="1"/>
      </p:scale>
      <p:origin x="0" y="-72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b="0"/>
              <a:t>Cisco Networking Academy Program</a:t>
            </a:r>
            <a:endParaRPr/>
          </a:p>
          <a:p>
            <a:pPr marL="0" lvl="0" indent="0" algn="l" rtl="0">
              <a:spcBef>
                <a:spcPts val="0"/>
              </a:spcBef>
              <a:spcAft>
                <a:spcPts val="0"/>
              </a:spcAft>
              <a:buNone/>
            </a:pPr>
            <a:r>
              <a:rPr lang="en-US">
                <a:solidFill>
                  <a:srgbClr val="B6DDE7"/>
                </a:solidFill>
              </a:rPr>
              <a:t>Switching, Routing, and Wireless Essentials v7.0 (SRWE)</a:t>
            </a:r>
            <a:endParaRPr/>
          </a:p>
          <a:p>
            <a:pPr marL="0" lvl="0" indent="0" algn="l" rtl="0">
              <a:spcBef>
                <a:spcPts val="0"/>
              </a:spcBef>
              <a:spcAft>
                <a:spcPts val="0"/>
              </a:spcAft>
              <a:buClr>
                <a:schemeClr val="dk1"/>
              </a:buClr>
              <a:buSzPts val="1200"/>
              <a:buFont typeface="Calibri"/>
              <a:buNone/>
            </a:pPr>
            <a:r>
              <a:rPr lang="en-US" b="0"/>
              <a:t>Module 14: Routing Concepts</a:t>
            </a:r>
            <a:endParaRPr/>
          </a:p>
          <a:p>
            <a:pPr marL="0" lvl="0" indent="0" algn="l" rtl="0">
              <a:spcBef>
                <a:spcPts val="0"/>
              </a:spcBef>
              <a:spcAft>
                <a:spcPts val="0"/>
              </a:spcAft>
              <a:buNone/>
            </a:pPr>
            <a:endParaRPr/>
          </a:p>
        </p:txBody>
      </p:sp>
      <p:sp>
        <p:nvSpPr>
          <p:cNvPr id="236" name="Google Shape;236;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p:txBody>
      </p:sp>
      <p:sp>
        <p:nvSpPr>
          <p:cNvPr id="302" name="Google Shape;302;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a:p>
            <a:pPr marL="0" lvl="0" indent="0" algn="l" rtl="0">
              <a:spcBef>
                <a:spcPts val="0"/>
              </a:spcBef>
              <a:spcAft>
                <a:spcPts val="0"/>
              </a:spcAft>
              <a:buNone/>
            </a:pPr>
            <a:r>
              <a:rPr lang="en-US"/>
              <a:t>14.2.1 - Packet Forwarding Decision Process</a:t>
            </a:r>
            <a:endParaRPr/>
          </a:p>
        </p:txBody>
      </p:sp>
      <p:sp>
        <p:nvSpPr>
          <p:cNvPr id="308" name="Google Shape;308;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a:p>
            <a:pPr marL="0" lvl="0" indent="0" algn="l" rtl="0">
              <a:spcBef>
                <a:spcPts val="0"/>
              </a:spcBef>
              <a:spcAft>
                <a:spcPts val="0"/>
              </a:spcAft>
              <a:buNone/>
            </a:pPr>
            <a:r>
              <a:rPr lang="en-US"/>
              <a:t>14.2.1 - Packet Forwarding Decision Process (Cont.)</a:t>
            </a:r>
            <a:endParaRPr/>
          </a:p>
        </p:txBody>
      </p:sp>
      <p:sp>
        <p:nvSpPr>
          <p:cNvPr id="316" name="Google Shape;316;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a:p>
            <a:pPr marL="0" lvl="0" indent="0" algn="l" rtl="0">
              <a:spcBef>
                <a:spcPts val="0"/>
              </a:spcBef>
              <a:spcAft>
                <a:spcPts val="0"/>
              </a:spcAft>
              <a:buNone/>
            </a:pPr>
            <a:r>
              <a:rPr lang="en-US"/>
              <a:t>14.2.1 - Packet Forwarding Decision Process (Cont.)</a:t>
            </a:r>
            <a:endParaRPr/>
          </a:p>
        </p:txBody>
      </p:sp>
      <p:sp>
        <p:nvSpPr>
          <p:cNvPr id="323" name="Google Shape;323;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 name="Google Shape;329;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a:p>
            <a:pPr marL="0" lvl="0" indent="0" algn="l" rtl="0">
              <a:spcBef>
                <a:spcPts val="0"/>
              </a:spcBef>
              <a:spcAft>
                <a:spcPts val="0"/>
              </a:spcAft>
              <a:buNone/>
            </a:pPr>
            <a:r>
              <a:rPr lang="en-US"/>
              <a:t>14.2.1 - Packet Forwarding Decision Process (Cont.)</a:t>
            </a:r>
            <a:endParaRPr/>
          </a:p>
        </p:txBody>
      </p:sp>
      <p:sp>
        <p:nvSpPr>
          <p:cNvPr id="330" name="Google Shape;330;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a:p>
            <a:pPr marL="0" lvl="0" indent="0" algn="l" rtl="0">
              <a:spcBef>
                <a:spcPts val="0"/>
              </a:spcBef>
              <a:spcAft>
                <a:spcPts val="0"/>
              </a:spcAft>
              <a:buNone/>
            </a:pPr>
            <a:r>
              <a:rPr lang="en-US"/>
              <a:t>14.2.2 - End-to-End Packet Forwarding</a:t>
            </a:r>
            <a:endParaRPr/>
          </a:p>
        </p:txBody>
      </p:sp>
      <p:sp>
        <p:nvSpPr>
          <p:cNvPr id="337" name="Google Shape;337;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a:p>
            <a:pPr marL="0" lvl="0" indent="0" algn="l" rtl="0">
              <a:spcBef>
                <a:spcPts val="0"/>
              </a:spcBef>
              <a:spcAft>
                <a:spcPts val="0"/>
              </a:spcAft>
              <a:buNone/>
            </a:pPr>
            <a:r>
              <a:rPr lang="en-US"/>
              <a:t>14.2.3 - </a:t>
            </a:r>
            <a:r>
              <a:rPr lang="en-US" sz="1200"/>
              <a:t>Packet Forwarding Mechanisms</a:t>
            </a:r>
            <a:endParaRPr/>
          </a:p>
        </p:txBody>
      </p:sp>
      <p:sp>
        <p:nvSpPr>
          <p:cNvPr id="344" name="Google Shape;344;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a:p>
            <a:pPr marL="0" lvl="0" indent="0" algn="l" rtl="0">
              <a:spcBef>
                <a:spcPts val="0"/>
              </a:spcBef>
              <a:spcAft>
                <a:spcPts val="0"/>
              </a:spcAft>
              <a:buNone/>
            </a:pPr>
            <a:r>
              <a:rPr lang="en-US"/>
              <a:t>14.2.3 - </a:t>
            </a:r>
            <a:r>
              <a:rPr lang="en-US" sz="1200"/>
              <a:t>Packet Forwarding Mechanisms (Cont.)</a:t>
            </a:r>
            <a:endParaRPr/>
          </a:p>
        </p:txBody>
      </p:sp>
      <p:sp>
        <p:nvSpPr>
          <p:cNvPr id="351" name="Google Shape;351;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a:p>
            <a:pPr marL="0" lvl="0" indent="0" algn="l" rtl="0">
              <a:spcBef>
                <a:spcPts val="0"/>
              </a:spcBef>
              <a:spcAft>
                <a:spcPts val="0"/>
              </a:spcAft>
              <a:buNone/>
            </a:pPr>
            <a:r>
              <a:rPr lang="en-US"/>
              <a:t>14.2.3 - </a:t>
            </a:r>
            <a:r>
              <a:rPr lang="en-US" sz="1200"/>
              <a:t>Packet Forwarding Mechanisms (Cont.)</a:t>
            </a:r>
            <a:endParaRPr/>
          </a:p>
        </p:txBody>
      </p:sp>
      <p:sp>
        <p:nvSpPr>
          <p:cNvPr id="359" name="Google Shape;359;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14.2 - Packet Forwarding</a:t>
            </a:r>
            <a:endParaRPr/>
          </a:p>
          <a:p>
            <a:pPr marL="0" lvl="0" indent="0" algn="l" rtl="0">
              <a:spcBef>
                <a:spcPts val="0"/>
              </a:spcBef>
              <a:spcAft>
                <a:spcPts val="0"/>
              </a:spcAft>
              <a:buNone/>
            </a:pPr>
            <a:r>
              <a:rPr lang="en-US"/>
              <a:t>14.2.3 - </a:t>
            </a:r>
            <a:r>
              <a:rPr lang="en-US" sz="1200"/>
              <a:t>Packet Forwarding Mechanisms (Cont.)</a:t>
            </a:r>
            <a:endParaRPr/>
          </a:p>
          <a:p>
            <a:pPr marL="0" lvl="0" indent="0" algn="l" rtl="0">
              <a:spcBef>
                <a:spcPts val="0"/>
              </a:spcBef>
              <a:spcAft>
                <a:spcPts val="0"/>
              </a:spcAft>
              <a:buNone/>
            </a:pPr>
            <a:r>
              <a:rPr lang="en-US" sz="1200"/>
              <a:t>14.2.4 - Check Your Understanding - Packet Forwarding</a:t>
            </a:r>
            <a:endParaRPr/>
          </a:p>
        </p:txBody>
      </p:sp>
      <p:sp>
        <p:nvSpPr>
          <p:cNvPr id="367" name="Google Shape;367;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notes"/>
          <p:cNvSpPr txBox="1"/>
          <p:nvPr/>
        </p:nvSpPr>
        <p:spPr>
          <a:xfrm>
            <a:off x="5929313" y="8680450"/>
            <a:ext cx="812800" cy="287338"/>
          </a:xfrm>
          <a:prstGeom prst="rect">
            <a:avLst/>
          </a:prstGeom>
          <a:noFill/>
          <a:ln>
            <a:noFill/>
          </a:ln>
        </p:spPr>
        <p:txBody>
          <a:bodyPr spcFirstLastPara="1" wrap="square" lIns="18800" tIns="0" rIns="18800" bIns="0" anchor="b" anchorCtr="0">
            <a:noAutofit/>
          </a:bodyPr>
          <a:lstStyle/>
          <a:p>
            <a:pPr marL="0" marR="0" lvl="0" indent="0" algn="r" rtl="0">
              <a:spcBef>
                <a:spcPts val="0"/>
              </a:spcBef>
              <a:spcAft>
                <a:spcPts val="0"/>
              </a:spcAft>
              <a:buNone/>
            </a:pPr>
            <a:fld id="{00000000-1234-1234-1234-123412341234}" type="slidenum">
              <a:rPr lang="en-US" sz="800" b="0">
                <a:solidFill>
                  <a:srgbClr val="000000"/>
                </a:solidFill>
                <a:latin typeface="Arial"/>
                <a:ea typeface="Arial"/>
                <a:cs typeface="Arial"/>
                <a:sym typeface="Arial"/>
              </a:rPr>
              <a:t>2</a:t>
            </a:fld>
            <a:endParaRPr sz="800" b="0">
              <a:solidFill>
                <a:srgbClr val="000000"/>
              </a:solidFill>
              <a:latin typeface="Arial"/>
              <a:ea typeface="Arial"/>
              <a:cs typeface="Arial"/>
              <a:sym typeface="Arial"/>
            </a:endParaRPr>
          </a:p>
        </p:txBody>
      </p:sp>
      <p:sp>
        <p:nvSpPr>
          <p:cNvPr id="242" name="Google Shape;24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3" name="Google Shape;243;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14- Routing Concepts</a:t>
            </a:r>
            <a:endParaRPr/>
          </a:p>
          <a:p>
            <a:pPr marL="0" lvl="0" indent="0" algn="l" rtl="0">
              <a:spcBef>
                <a:spcPts val="0"/>
              </a:spcBef>
              <a:spcAft>
                <a:spcPts val="0"/>
              </a:spcAft>
              <a:buClr>
                <a:schemeClr val="dk1"/>
              </a:buClr>
              <a:buSzPts val="1200"/>
              <a:buFont typeface="Calibri"/>
              <a:buNone/>
            </a:pPr>
            <a:r>
              <a:rPr lang="en-US"/>
              <a:t>14.0 – Introduction</a:t>
            </a:r>
            <a:endParaRPr/>
          </a:p>
          <a:p>
            <a:pPr marL="0" lvl="0" indent="0" algn="l" rtl="0">
              <a:spcBef>
                <a:spcPts val="0"/>
              </a:spcBef>
              <a:spcAft>
                <a:spcPts val="0"/>
              </a:spcAft>
              <a:buClr>
                <a:schemeClr val="dk1"/>
              </a:buClr>
              <a:buSzPts val="1200"/>
              <a:buFont typeface="Calibri"/>
              <a:buNone/>
            </a:pPr>
            <a:r>
              <a:rPr lang="en-US"/>
              <a:t>14.0.2 - What will I learn to do in this module?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14.3 - Basic Router Configuration Review</a:t>
            </a:r>
            <a:endParaRPr/>
          </a:p>
        </p:txBody>
      </p:sp>
      <p:sp>
        <p:nvSpPr>
          <p:cNvPr id="375" name="Google Shape;375;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14.3 - Basic Router Configuration Review</a:t>
            </a:r>
            <a:endParaRPr/>
          </a:p>
          <a:p>
            <a:pPr marL="0" lvl="0" indent="0" algn="l" rtl="0">
              <a:spcBef>
                <a:spcPts val="0"/>
              </a:spcBef>
              <a:spcAft>
                <a:spcPts val="0"/>
              </a:spcAft>
              <a:buNone/>
            </a:pPr>
            <a:r>
              <a:rPr lang="en-US"/>
              <a:t>14.3.1 - Topology</a:t>
            </a:r>
            <a:endParaRPr/>
          </a:p>
        </p:txBody>
      </p:sp>
      <p:sp>
        <p:nvSpPr>
          <p:cNvPr id="381" name="Google Shape;381;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14.3 - Basic Router Configuration Review</a:t>
            </a:r>
            <a:endParaRPr/>
          </a:p>
          <a:p>
            <a:pPr marL="0" lvl="0" indent="0" algn="l" rtl="0">
              <a:spcBef>
                <a:spcPts val="0"/>
              </a:spcBef>
              <a:spcAft>
                <a:spcPts val="0"/>
              </a:spcAft>
              <a:buNone/>
            </a:pPr>
            <a:r>
              <a:rPr lang="en-US"/>
              <a:t>14.3.2 - Configuration Commands</a:t>
            </a:r>
            <a:endParaRPr/>
          </a:p>
        </p:txBody>
      </p:sp>
      <p:sp>
        <p:nvSpPr>
          <p:cNvPr id="389" name="Google Shape;389;p2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14.3 - Basic Router Configuration Review</a:t>
            </a:r>
            <a:endParaRPr/>
          </a:p>
          <a:p>
            <a:pPr marL="0" lvl="0" indent="0" algn="l" rtl="0">
              <a:spcBef>
                <a:spcPts val="0"/>
              </a:spcBef>
              <a:spcAft>
                <a:spcPts val="0"/>
              </a:spcAft>
              <a:buNone/>
            </a:pPr>
            <a:r>
              <a:rPr lang="en-US"/>
              <a:t>14.3.3 - Verification Commands</a:t>
            </a:r>
            <a:endParaRPr/>
          </a:p>
        </p:txBody>
      </p:sp>
      <p:sp>
        <p:nvSpPr>
          <p:cNvPr id="397" name="Google Shape;397;p2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14.3 - Basic Router Configuration Review</a:t>
            </a:r>
            <a:endParaRPr/>
          </a:p>
          <a:p>
            <a:pPr marL="0" lvl="0" indent="0" algn="l" rtl="0">
              <a:spcBef>
                <a:spcPts val="0"/>
              </a:spcBef>
              <a:spcAft>
                <a:spcPts val="0"/>
              </a:spcAft>
              <a:buNone/>
            </a:pPr>
            <a:r>
              <a:rPr lang="en-US"/>
              <a:t>14.3.4 - Filter Command Output</a:t>
            </a:r>
            <a:endParaRPr/>
          </a:p>
        </p:txBody>
      </p:sp>
      <p:sp>
        <p:nvSpPr>
          <p:cNvPr id="404" name="Google Shape;404;p2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14.3 - Basic Router Configuration Review</a:t>
            </a:r>
            <a:endParaRPr/>
          </a:p>
          <a:p>
            <a:pPr marL="0" lvl="0" indent="0" algn="l" rtl="0">
              <a:spcBef>
                <a:spcPts val="0"/>
              </a:spcBef>
              <a:spcAft>
                <a:spcPts val="0"/>
              </a:spcAft>
              <a:buNone/>
            </a:pPr>
            <a:r>
              <a:rPr lang="en-US"/>
              <a:t>14.3.5 - </a:t>
            </a:r>
            <a:r>
              <a:rPr lang="en-US" sz="1200"/>
              <a:t>Packet Tracer - Basic Router Configuration Review</a:t>
            </a:r>
            <a:endParaRPr/>
          </a:p>
        </p:txBody>
      </p:sp>
      <p:sp>
        <p:nvSpPr>
          <p:cNvPr id="411" name="Google Shape;411;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p:txBody>
      </p:sp>
      <p:sp>
        <p:nvSpPr>
          <p:cNvPr id="418" name="Google Shape;418;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14.4.1 - Route Sources</a:t>
            </a:r>
            <a:endParaRPr/>
          </a:p>
        </p:txBody>
      </p:sp>
      <p:sp>
        <p:nvSpPr>
          <p:cNvPr id="424" name="Google Shape;424;p2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14.4.2 - Routing Table Principles</a:t>
            </a:r>
            <a:endParaRPr/>
          </a:p>
        </p:txBody>
      </p:sp>
      <p:sp>
        <p:nvSpPr>
          <p:cNvPr id="431" name="Google Shape;431;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14.4.3 - Routing Table Entries</a:t>
            </a:r>
            <a:endParaRPr/>
          </a:p>
        </p:txBody>
      </p:sp>
      <p:sp>
        <p:nvSpPr>
          <p:cNvPr id="439" name="Google Shape;439;p2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0" name="Google Shape;250;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14 - Routing Concepts</a:t>
            </a:r>
            <a:endParaRPr dirty="0"/>
          </a:p>
          <a:p>
            <a:pPr marL="0" lvl="0" indent="0" algn="l" rtl="0">
              <a:spcBef>
                <a:spcPts val="0"/>
              </a:spcBef>
              <a:spcAft>
                <a:spcPts val="0"/>
              </a:spcAft>
              <a:buNone/>
            </a:pPr>
            <a:r>
              <a:rPr lang="en-US" dirty="0"/>
              <a:t>14.1 - Path Determination</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Path determination is the process by which a router </a:t>
            </a:r>
            <a:r>
              <a:rPr lang="en-US" b="1" dirty="0"/>
              <a:t>decides the best path</a:t>
            </a:r>
            <a:r>
              <a:rPr lang="en-US" dirty="0"/>
              <a:t> to forward a packet toward its destination. It is one of the two core functions of a router (the other being packet switching).</a:t>
            </a:r>
          </a:p>
          <a:p>
            <a:pPr marL="0" lvl="0" indent="0" algn="l" rtl="0">
              <a:spcBef>
                <a:spcPts val="0"/>
              </a:spcBef>
              <a:spcAft>
                <a:spcPts val="0"/>
              </a:spcAft>
              <a:buNone/>
            </a:pPr>
            <a:endParaRPr lang="en-US" dirty="0"/>
          </a:p>
          <a:p>
            <a:r>
              <a:rPr lang="en-US" b="1" dirty="0"/>
              <a:t>How It Works</a:t>
            </a:r>
          </a:p>
          <a:p>
            <a:r>
              <a:rPr lang="en-US" dirty="0"/>
              <a:t>When a packet arrives at a router, the router must answer one key question:</a:t>
            </a:r>
          </a:p>
          <a:p>
            <a:r>
              <a:rPr lang="en-US" i="1" dirty="0"/>
              <a:t>"Which interface should I use to forward this packet toward its destination?"</a:t>
            </a:r>
            <a:endParaRPr lang="en-US" dirty="0"/>
          </a:p>
          <a:p>
            <a:r>
              <a:rPr lang="en-US" dirty="0"/>
              <a:t>To answer this, the router uses its </a:t>
            </a:r>
            <a:r>
              <a:rPr lang="en-US" b="1" dirty="0"/>
              <a:t>routing table</a:t>
            </a:r>
            <a:r>
              <a:rPr lang="en-US" dirty="0"/>
              <a:t> — a database of known networks and how to reach them.</a:t>
            </a:r>
          </a:p>
          <a:p>
            <a:br>
              <a:rPr lang="en-US" dirty="0"/>
            </a:br>
            <a:endParaRPr lang="en-US" dirty="0"/>
          </a:p>
          <a:p>
            <a:r>
              <a:rPr lang="en-US" b="1" dirty="0"/>
              <a:t>Key Components Involved</a:t>
            </a:r>
          </a:p>
          <a:p>
            <a:r>
              <a:rPr lang="en-US" b="1" dirty="0"/>
              <a:t>1. Routing Table</a:t>
            </a:r>
          </a:p>
          <a:p>
            <a:r>
              <a:rPr lang="en-US" dirty="0"/>
              <a:t>The router's map of the network. Each entry typically contains:</a:t>
            </a:r>
          </a:p>
          <a:p>
            <a:r>
              <a:rPr lang="en-US" b="1" dirty="0"/>
              <a:t>Destination network</a:t>
            </a:r>
            <a:r>
              <a:rPr lang="en-US" dirty="0"/>
              <a:t> (e.g., 192.168.10.0/24)</a:t>
            </a:r>
          </a:p>
          <a:p>
            <a:r>
              <a:rPr lang="en-US" b="1" dirty="0"/>
              <a:t>Next-hop address</a:t>
            </a:r>
            <a:r>
              <a:rPr lang="en-US" dirty="0"/>
              <a:t> (where to send the packet next)</a:t>
            </a:r>
          </a:p>
          <a:p>
            <a:r>
              <a:rPr lang="en-US" b="1" dirty="0"/>
              <a:t>Outgoing interface</a:t>
            </a:r>
            <a:r>
              <a:rPr lang="en-US" dirty="0"/>
              <a:t> (which port to use)</a:t>
            </a:r>
          </a:p>
          <a:p>
            <a:r>
              <a:rPr lang="en-US" b="1" dirty="0"/>
              <a:t>Metric</a:t>
            </a:r>
            <a:r>
              <a:rPr lang="en-US" dirty="0"/>
              <a:t> (cost of the path)</a:t>
            </a:r>
          </a:p>
          <a:p>
            <a:pPr marL="0" lvl="0" indent="0" algn="l" rtl="0">
              <a:spcBef>
                <a:spcPts val="0"/>
              </a:spcBef>
              <a:spcAft>
                <a:spcPts val="0"/>
              </a:spcAft>
              <a:buNone/>
            </a:pPr>
            <a:endParaRPr dirty="0"/>
          </a:p>
        </p:txBody>
      </p:sp>
      <p:sp>
        <p:nvSpPr>
          <p:cNvPr id="251" name="Google Shape;251;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7" name="Google Shape;447;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14.4.4 - Directly Connected Networks</a:t>
            </a:r>
            <a:endParaRPr/>
          </a:p>
        </p:txBody>
      </p:sp>
      <p:sp>
        <p:nvSpPr>
          <p:cNvPr id="448" name="Google Shape;448;p3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14.4.5 - Static Routes</a:t>
            </a:r>
            <a:endParaRPr/>
          </a:p>
        </p:txBody>
      </p:sp>
      <p:sp>
        <p:nvSpPr>
          <p:cNvPr id="455" name="Google Shape;455;p3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3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14.4.6 - Static Routes in the IP Routing Table</a:t>
            </a:r>
            <a:endParaRPr/>
          </a:p>
        </p:txBody>
      </p:sp>
      <p:sp>
        <p:nvSpPr>
          <p:cNvPr id="462" name="Google Shape;462;p3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3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14.4.7 - Dynamic Routing Protocols</a:t>
            </a:r>
            <a:endParaRPr/>
          </a:p>
        </p:txBody>
      </p:sp>
      <p:sp>
        <p:nvSpPr>
          <p:cNvPr id="470" name="Google Shape;470;p3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14.4.8 - Dynamic Routes in the Routing Table</a:t>
            </a:r>
            <a:endParaRPr/>
          </a:p>
        </p:txBody>
      </p:sp>
      <p:sp>
        <p:nvSpPr>
          <p:cNvPr id="478" name="Google Shape;478;p3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14.4.9 - Default Route</a:t>
            </a:r>
            <a:endParaRPr/>
          </a:p>
        </p:txBody>
      </p:sp>
      <p:sp>
        <p:nvSpPr>
          <p:cNvPr id="486" name="Google Shape;486;p3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3" name="Google Shape;493;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14.4.10 - </a:t>
            </a:r>
            <a:r>
              <a:rPr lang="en-US" sz="1200"/>
              <a:t>Structure of an IPv4 Routing Table</a:t>
            </a:r>
            <a:endParaRPr/>
          </a:p>
        </p:txBody>
      </p:sp>
      <p:sp>
        <p:nvSpPr>
          <p:cNvPr id="494" name="Google Shape;494;p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14.4.10 - </a:t>
            </a:r>
            <a:r>
              <a:rPr lang="en-US" sz="1200"/>
              <a:t>Structure of an IPv4 Routing Table</a:t>
            </a:r>
            <a:endParaRPr/>
          </a:p>
        </p:txBody>
      </p:sp>
      <p:sp>
        <p:nvSpPr>
          <p:cNvPr id="501" name="Google Shape;501;p3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14.4.11 - </a:t>
            </a:r>
            <a:r>
              <a:rPr lang="en-US" sz="1200"/>
              <a:t>Structure of an IPv6 Routing Table</a:t>
            </a:r>
            <a:endParaRPr/>
          </a:p>
        </p:txBody>
      </p:sp>
      <p:sp>
        <p:nvSpPr>
          <p:cNvPr id="509" name="Google Shape;509;p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6" name="Google Shape;516;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14.4.12 - Administrative Distance</a:t>
            </a:r>
            <a:endParaRPr/>
          </a:p>
        </p:txBody>
      </p:sp>
      <p:sp>
        <p:nvSpPr>
          <p:cNvPr id="517" name="Google Shape;517;p3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14.1 - Path Determination</a:t>
            </a:r>
            <a:endParaRPr/>
          </a:p>
          <a:p>
            <a:pPr marL="0" lvl="0" indent="0" algn="l" rtl="0">
              <a:spcBef>
                <a:spcPts val="0"/>
              </a:spcBef>
              <a:spcAft>
                <a:spcPts val="0"/>
              </a:spcAft>
              <a:buNone/>
            </a:pPr>
            <a:r>
              <a:rPr lang="en-US"/>
              <a:t>14.1.1 - Two Functions of a Router</a:t>
            </a:r>
            <a:endParaRPr/>
          </a:p>
        </p:txBody>
      </p:sp>
      <p:sp>
        <p:nvSpPr>
          <p:cNvPr id="257" name="Google Shape;257;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14.4 - IP Routing Table</a:t>
            </a:r>
            <a:endParaRPr/>
          </a:p>
          <a:p>
            <a:pPr marL="0" lvl="0" indent="0" algn="l" rtl="0">
              <a:spcBef>
                <a:spcPts val="0"/>
              </a:spcBef>
              <a:spcAft>
                <a:spcPts val="0"/>
              </a:spcAft>
              <a:buNone/>
            </a:pPr>
            <a:r>
              <a:rPr lang="en-US"/>
              <a:t>14.4.12 - Administrative Distance (Cont.)</a:t>
            </a:r>
            <a:endParaRPr/>
          </a:p>
          <a:p>
            <a:pPr marL="0" lvl="0" indent="0" algn="l" rtl="0">
              <a:spcBef>
                <a:spcPts val="0"/>
              </a:spcBef>
              <a:spcAft>
                <a:spcPts val="0"/>
              </a:spcAft>
              <a:buNone/>
            </a:pPr>
            <a:r>
              <a:rPr lang="en-US"/>
              <a:t>14.4.13 - Check Your Understanding - IP Routing Table</a:t>
            </a:r>
            <a:endParaRPr/>
          </a:p>
        </p:txBody>
      </p:sp>
      <p:sp>
        <p:nvSpPr>
          <p:cNvPr id="524" name="Google Shape;524;p4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p:txBody>
      </p:sp>
      <p:sp>
        <p:nvSpPr>
          <p:cNvPr id="532" name="Google Shape;532;p4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a:p>
            <a:pPr marL="0" lvl="0" indent="0" algn="l" rtl="0">
              <a:spcBef>
                <a:spcPts val="0"/>
              </a:spcBef>
              <a:spcAft>
                <a:spcPts val="0"/>
              </a:spcAft>
              <a:buNone/>
            </a:pPr>
            <a:r>
              <a:rPr lang="en-US"/>
              <a:t>14.5.1 - Static or Dynamic?</a:t>
            </a:r>
            <a:endParaRPr/>
          </a:p>
        </p:txBody>
      </p:sp>
      <p:sp>
        <p:nvSpPr>
          <p:cNvPr id="538" name="Google Shape;538;p4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4" name="Google Shape;544;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a:p>
            <a:pPr marL="0" lvl="0" indent="0" algn="l" rtl="0">
              <a:spcBef>
                <a:spcPts val="0"/>
              </a:spcBef>
              <a:spcAft>
                <a:spcPts val="0"/>
              </a:spcAft>
              <a:buNone/>
            </a:pPr>
            <a:r>
              <a:rPr lang="en-US"/>
              <a:t>14.5.1 - Static or Dynamic? (Cont.)</a:t>
            </a:r>
            <a:endParaRPr/>
          </a:p>
        </p:txBody>
      </p:sp>
      <p:sp>
        <p:nvSpPr>
          <p:cNvPr id="545" name="Google Shape;545;p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4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a:p>
            <a:pPr marL="0" lvl="0" indent="0" algn="l" rtl="0">
              <a:spcBef>
                <a:spcPts val="0"/>
              </a:spcBef>
              <a:spcAft>
                <a:spcPts val="0"/>
              </a:spcAft>
              <a:buNone/>
            </a:pPr>
            <a:r>
              <a:rPr lang="en-US"/>
              <a:t>14.5.1 - Static or Dynamic? (Cont.)</a:t>
            </a:r>
            <a:endParaRPr/>
          </a:p>
        </p:txBody>
      </p:sp>
      <p:sp>
        <p:nvSpPr>
          <p:cNvPr id="552" name="Google Shape;552;p4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a:p>
            <a:pPr marL="0" lvl="0" indent="0" algn="l" rtl="0">
              <a:spcBef>
                <a:spcPts val="0"/>
              </a:spcBef>
              <a:spcAft>
                <a:spcPts val="0"/>
              </a:spcAft>
              <a:buNone/>
            </a:pPr>
            <a:r>
              <a:rPr lang="en-US"/>
              <a:t>14.5.2 - Dynamic Routing Evolution</a:t>
            </a:r>
            <a:endParaRPr/>
          </a:p>
        </p:txBody>
      </p:sp>
      <p:sp>
        <p:nvSpPr>
          <p:cNvPr id="560" name="Google Shape;560;p4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a:p>
            <a:pPr marL="0" lvl="0" indent="0" algn="l" rtl="0">
              <a:spcBef>
                <a:spcPts val="0"/>
              </a:spcBef>
              <a:spcAft>
                <a:spcPts val="0"/>
              </a:spcAft>
              <a:buNone/>
            </a:pPr>
            <a:r>
              <a:rPr lang="en-US"/>
              <a:t>14.5.2 - Dynamic Routing Evolution (Cont.)</a:t>
            </a:r>
            <a:endParaRPr/>
          </a:p>
        </p:txBody>
      </p:sp>
      <p:sp>
        <p:nvSpPr>
          <p:cNvPr id="568" name="Google Shape;568;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a:p>
            <a:pPr marL="0" lvl="0" indent="0" algn="l" rtl="0">
              <a:spcBef>
                <a:spcPts val="0"/>
              </a:spcBef>
              <a:spcAft>
                <a:spcPts val="0"/>
              </a:spcAft>
              <a:buNone/>
            </a:pPr>
            <a:r>
              <a:rPr lang="en-US"/>
              <a:t>14.5.3 - Dynamic Routing Protocol Concepts</a:t>
            </a:r>
            <a:endParaRPr/>
          </a:p>
        </p:txBody>
      </p:sp>
      <p:sp>
        <p:nvSpPr>
          <p:cNvPr id="576" name="Google Shape;576;p4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a:p>
            <a:pPr marL="0" lvl="0" indent="0" algn="l" rtl="0">
              <a:spcBef>
                <a:spcPts val="0"/>
              </a:spcBef>
              <a:spcAft>
                <a:spcPts val="0"/>
              </a:spcAft>
              <a:buNone/>
            </a:pPr>
            <a:r>
              <a:rPr lang="en-US"/>
              <a:t>14.5.3 - Dynamic Routing Protocol Concepts (Cont.)</a:t>
            </a:r>
            <a:endParaRPr/>
          </a:p>
        </p:txBody>
      </p:sp>
      <p:sp>
        <p:nvSpPr>
          <p:cNvPr id="583" name="Google Shape;583;p4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a:p>
            <a:pPr marL="0" lvl="0" indent="0" algn="l" rtl="0">
              <a:spcBef>
                <a:spcPts val="0"/>
              </a:spcBef>
              <a:spcAft>
                <a:spcPts val="0"/>
              </a:spcAft>
              <a:buNone/>
            </a:pPr>
            <a:r>
              <a:rPr lang="en-US"/>
              <a:t>14.5.4 - Best Path</a:t>
            </a:r>
            <a:endParaRPr/>
          </a:p>
        </p:txBody>
      </p:sp>
      <p:sp>
        <p:nvSpPr>
          <p:cNvPr id="590" name="Google Shape;590;p4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14.1 - Path Determination</a:t>
            </a:r>
            <a:endParaRPr/>
          </a:p>
          <a:p>
            <a:pPr marL="0" lvl="0" indent="0" algn="l" rtl="0">
              <a:spcBef>
                <a:spcPts val="0"/>
              </a:spcBef>
              <a:spcAft>
                <a:spcPts val="0"/>
              </a:spcAft>
              <a:buNone/>
            </a:pPr>
            <a:r>
              <a:rPr lang="en-US"/>
              <a:t>14.1.2 - Router Functions Example</a:t>
            </a:r>
            <a:endParaRPr/>
          </a:p>
        </p:txBody>
      </p:sp>
      <p:sp>
        <p:nvSpPr>
          <p:cNvPr id="264" name="Google Shape;264;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14.5 - Static and Dynamic Routing</a:t>
            </a:r>
            <a:endParaRPr/>
          </a:p>
          <a:p>
            <a:pPr marL="0" lvl="0" indent="0" algn="l" rtl="0">
              <a:spcBef>
                <a:spcPts val="0"/>
              </a:spcBef>
              <a:spcAft>
                <a:spcPts val="0"/>
              </a:spcAft>
              <a:buNone/>
            </a:pPr>
            <a:r>
              <a:rPr lang="en-US"/>
              <a:t>14.5.5 - Load Balancing</a:t>
            </a:r>
            <a:endParaRPr/>
          </a:p>
          <a:p>
            <a:pPr marL="0" lvl="0" indent="0" algn="l" rtl="0">
              <a:spcBef>
                <a:spcPts val="0"/>
              </a:spcBef>
              <a:spcAft>
                <a:spcPts val="0"/>
              </a:spcAft>
              <a:buNone/>
            </a:pPr>
            <a:r>
              <a:rPr lang="en-US"/>
              <a:t>14.5.6 - Check Your Understanding - Dynamic and Static Routing</a:t>
            </a:r>
            <a:endParaRPr/>
          </a:p>
        </p:txBody>
      </p:sp>
      <p:sp>
        <p:nvSpPr>
          <p:cNvPr id="598" name="Google Shape;598;p5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p5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14.6 - Module Practice and Quiz</a:t>
            </a:r>
            <a:endParaRPr/>
          </a:p>
        </p:txBody>
      </p:sp>
      <p:sp>
        <p:nvSpPr>
          <p:cNvPr id="605" name="Google Shape;605;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5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800">
                <a:solidFill>
                  <a:srgbClr val="000000"/>
                </a:solidFill>
                <a:latin typeface="Arial"/>
                <a:ea typeface="Arial"/>
                <a:cs typeface="Arial"/>
                <a:sym typeface="Arial"/>
              </a:rPr>
              <a:t>52</a:t>
            </a:fld>
            <a:endParaRPr sz="800">
              <a:solidFill>
                <a:srgbClr val="000000"/>
              </a:solidFill>
              <a:latin typeface="Arial"/>
              <a:ea typeface="Arial"/>
              <a:cs typeface="Arial"/>
              <a:sym typeface="Arial"/>
            </a:endParaRPr>
          </a:p>
        </p:txBody>
      </p:sp>
      <p:sp>
        <p:nvSpPr>
          <p:cNvPr id="610" name="Google Shape;610;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1" name="Google Shape;611;p5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14.6 - Module Practice and Quiz</a:t>
            </a:r>
            <a:endParaRPr/>
          </a:p>
          <a:p>
            <a:pPr marL="0" lvl="0" indent="0" algn="l" rtl="0">
              <a:spcBef>
                <a:spcPts val="0"/>
              </a:spcBef>
              <a:spcAft>
                <a:spcPts val="0"/>
              </a:spcAft>
              <a:buNone/>
            </a:pPr>
            <a:r>
              <a:rPr lang="en-US"/>
              <a:t>14.6.1 – What Did I Learn In This Module?</a:t>
            </a:r>
            <a:endParaRPr/>
          </a:p>
          <a:p>
            <a:pPr marL="0" lvl="0" indent="0" algn="l" rtl="0">
              <a:spcBef>
                <a:spcPts val="0"/>
              </a:spcBef>
              <a:spcAft>
                <a:spcPts val="0"/>
              </a:spcAft>
              <a:buNone/>
            </a:pPr>
            <a:r>
              <a:rPr lang="en-US"/>
              <a:t>14.6.2 - Module Quiz - Routing Concepts</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5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800">
                <a:solidFill>
                  <a:srgbClr val="000000"/>
                </a:solidFill>
                <a:latin typeface="Arial"/>
                <a:ea typeface="Arial"/>
                <a:cs typeface="Arial"/>
                <a:sym typeface="Arial"/>
              </a:rPr>
              <a:t>53</a:t>
            </a:fld>
            <a:endParaRPr sz="800">
              <a:solidFill>
                <a:srgbClr val="000000"/>
              </a:solidFill>
              <a:latin typeface="Arial"/>
              <a:ea typeface="Arial"/>
              <a:cs typeface="Arial"/>
              <a:sym typeface="Arial"/>
            </a:endParaRPr>
          </a:p>
        </p:txBody>
      </p:sp>
      <p:sp>
        <p:nvSpPr>
          <p:cNvPr id="617" name="Google Shape;617;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8" name="Google Shape;618;p5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14.6 - Module Practice and Quiz</a:t>
            </a:r>
            <a:endParaRPr/>
          </a:p>
          <a:p>
            <a:pPr marL="0" lvl="0" indent="0" algn="l" rtl="0">
              <a:spcBef>
                <a:spcPts val="0"/>
              </a:spcBef>
              <a:spcAft>
                <a:spcPts val="0"/>
              </a:spcAft>
              <a:buNone/>
            </a:pPr>
            <a:r>
              <a:rPr lang="en-US"/>
              <a:t>14.6.1 – What Did I Learn In This Module? (Cont.)</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5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800">
                <a:solidFill>
                  <a:srgbClr val="000000"/>
                </a:solidFill>
                <a:latin typeface="Arial"/>
                <a:ea typeface="Arial"/>
                <a:cs typeface="Arial"/>
                <a:sym typeface="Arial"/>
              </a:rPr>
              <a:t>54</a:t>
            </a:fld>
            <a:endParaRPr sz="800">
              <a:solidFill>
                <a:srgbClr val="000000"/>
              </a:solidFill>
              <a:latin typeface="Arial"/>
              <a:ea typeface="Arial"/>
              <a:cs typeface="Arial"/>
              <a:sym typeface="Arial"/>
            </a:endParaRPr>
          </a:p>
        </p:txBody>
      </p:sp>
      <p:sp>
        <p:nvSpPr>
          <p:cNvPr id="624" name="Google Shape;624;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25" name="Google Shape;625;p5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14.6 - Module Practice and Quiz</a:t>
            </a:r>
            <a:endParaRPr/>
          </a:p>
          <a:p>
            <a:pPr marL="0" lvl="0" indent="0" algn="l" rtl="0">
              <a:spcBef>
                <a:spcPts val="0"/>
              </a:spcBef>
              <a:spcAft>
                <a:spcPts val="0"/>
              </a:spcAft>
              <a:buNone/>
            </a:pPr>
            <a:r>
              <a:rPr lang="en-US"/>
              <a:t>14.6.1 – What Did I Learn In This Module? (Cont.)</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800">
                <a:solidFill>
                  <a:srgbClr val="000000"/>
                </a:solidFill>
                <a:latin typeface="Arial"/>
                <a:ea typeface="Arial"/>
                <a:cs typeface="Arial"/>
                <a:sym typeface="Arial"/>
              </a:rPr>
              <a:t>55</a:t>
            </a:fld>
            <a:endParaRPr sz="800">
              <a:solidFill>
                <a:srgbClr val="000000"/>
              </a:solidFill>
              <a:latin typeface="Arial"/>
              <a:ea typeface="Arial"/>
              <a:cs typeface="Arial"/>
              <a:sym typeface="Arial"/>
            </a:endParaRPr>
          </a:p>
        </p:txBody>
      </p:sp>
      <p:sp>
        <p:nvSpPr>
          <p:cNvPr id="631" name="Google Shape;631;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2" name="Google Shape;632;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14.6 - Module Practice and Quiz</a:t>
            </a:r>
            <a:endParaRPr/>
          </a:p>
          <a:p>
            <a:pPr marL="0" lvl="0" indent="0" algn="l" rtl="0">
              <a:spcBef>
                <a:spcPts val="0"/>
              </a:spcBef>
              <a:spcAft>
                <a:spcPts val="0"/>
              </a:spcAft>
              <a:buNone/>
            </a:pPr>
            <a:r>
              <a:rPr lang="en-US"/>
              <a:t>14.6.1 – What Did I Learn In This Module? (Cont.)</a:t>
            </a:r>
            <a:endParaRPr/>
          </a:p>
          <a:p>
            <a:pPr marL="0" lvl="0" indent="0" algn="l" rtl="0">
              <a:spcBef>
                <a:spcPts val="0"/>
              </a:spcBef>
              <a:spcAft>
                <a:spcPts val="0"/>
              </a:spcAft>
              <a:buNone/>
            </a:pPr>
            <a:r>
              <a:rPr lang="en-US"/>
              <a:t>14.6.2 - Module Quiz - Routing Concepts</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5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800">
                <a:solidFill>
                  <a:srgbClr val="000000"/>
                </a:solidFill>
                <a:latin typeface="Arial"/>
                <a:ea typeface="Arial"/>
                <a:cs typeface="Arial"/>
                <a:sym typeface="Arial"/>
              </a:rPr>
              <a:t>56</a:t>
            </a:fld>
            <a:endParaRPr sz="800">
              <a:solidFill>
                <a:srgbClr val="000000"/>
              </a:solidFill>
              <a:latin typeface="Arial"/>
              <a:ea typeface="Arial"/>
              <a:cs typeface="Arial"/>
              <a:sym typeface="Arial"/>
            </a:endParaRPr>
          </a:p>
        </p:txBody>
      </p:sp>
      <p:sp>
        <p:nvSpPr>
          <p:cNvPr id="638" name="Google Shape;638;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9" name="Google Shape;639;p5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p5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8" name="Google Shape;648;p5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14 - Routing Concepts</a:t>
            </a:r>
            <a:endParaRPr dirty="0"/>
          </a:p>
          <a:p>
            <a:pPr marL="0" lvl="0" indent="0" algn="l" rtl="0">
              <a:spcBef>
                <a:spcPts val="0"/>
              </a:spcBef>
              <a:spcAft>
                <a:spcPts val="0"/>
              </a:spcAft>
              <a:buNone/>
            </a:pPr>
            <a:r>
              <a:rPr lang="en-US" dirty="0"/>
              <a:t>14.1 - Path Determination</a:t>
            </a:r>
            <a:endParaRPr dirty="0"/>
          </a:p>
          <a:p>
            <a:pPr marL="0" lvl="0" indent="0" algn="l" rtl="0">
              <a:spcBef>
                <a:spcPts val="0"/>
              </a:spcBef>
              <a:spcAft>
                <a:spcPts val="0"/>
              </a:spcAft>
              <a:buNone/>
            </a:pPr>
            <a:r>
              <a:rPr lang="en-US" dirty="0"/>
              <a:t>14.1.3 - </a:t>
            </a:r>
            <a:r>
              <a:rPr lang="en-US" sz="1200" dirty="0"/>
              <a:t>Best Path Equals Longest Match</a:t>
            </a:r>
          </a:p>
          <a:p>
            <a:pPr marL="0" lvl="0" indent="0" algn="l" rtl="0">
              <a:spcBef>
                <a:spcPts val="0"/>
              </a:spcBef>
              <a:spcAft>
                <a:spcPts val="0"/>
              </a:spcAft>
              <a:buNone/>
            </a:pPr>
            <a:endParaRPr lang="en-US" sz="1200" dirty="0"/>
          </a:p>
          <a:p>
            <a:r>
              <a:rPr lang="en-US" b="1" dirty="0"/>
              <a:t>Simple Analogy: Finding a House Address</a:t>
            </a:r>
          </a:p>
          <a:p>
            <a:r>
              <a:rPr lang="en-US" dirty="0"/>
              <a:t>Imagine you are delivering a package.</a:t>
            </a:r>
          </a:p>
          <a:p>
            <a:r>
              <a:rPr lang="en-US" dirty="0"/>
              <a:t>You have these directions:</a:t>
            </a:r>
          </a:p>
          <a:p>
            <a:r>
              <a:rPr lang="en-US" dirty="0"/>
              <a:t>Go to </a:t>
            </a:r>
            <a:r>
              <a:rPr lang="en-US" b="1" dirty="0"/>
              <a:t>Somalia</a:t>
            </a:r>
            <a:r>
              <a:rPr lang="en-US" dirty="0"/>
              <a:t> </a:t>
            </a:r>
          </a:p>
          <a:p>
            <a:r>
              <a:rPr lang="en-US" dirty="0"/>
              <a:t>Go to </a:t>
            </a:r>
            <a:r>
              <a:rPr lang="en-US" b="1" dirty="0"/>
              <a:t>Mogadishu</a:t>
            </a:r>
            <a:r>
              <a:rPr lang="en-US" dirty="0"/>
              <a:t> </a:t>
            </a:r>
          </a:p>
          <a:p>
            <a:r>
              <a:rPr lang="en-US" dirty="0"/>
              <a:t>Go to </a:t>
            </a:r>
            <a:r>
              <a:rPr lang="en-US" b="1" dirty="0"/>
              <a:t>Mogadishu, Hodan District</a:t>
            </a:r>
            <a:r>
              <a:rPr lang="en-US" dirty="0"/>
              <a:t> </a:t>
            </a:r>
          </a:p>
          <a:p>
            <a:r>
              <a:rPr lang="en-US" dirty="0"/>
              <a:t>Go to </a:t>
            </a:r>
            <a:r>
              <a:rPr lang="en-US" b="1" dirty="0"/>
              <a:t>Mogadishu, Hodan District, Street 12</a:t>
            </a:r>
            <a:r>
              <a:rPr lang="en-US" dirty="0"/>
              <a:t> </a:t>
            </a:r>
          </a:p>
          <a:p>
            <a:r>
              <a:rPr lang="en-US" dirty="0"/>
              <a:t>Which direction is the most accurate?</a:t>
            </a:r>
          </a:p>
          <a:p>
            <a:r>
              <a:rPr lang="en-US" dirty="0"/>
              <a:t>👉 The last one, because it matches the destination more specifically.</a:t>
            </a:r>
          </a:p>
          <a:p>
            <a:r>
              <a:rPr lang="en-US" dirty="0"/>
              <a:t>Routers work the same way.</a:t>
            </a:r>
          </a:p>
          <a:p>
            <a:r>
              <a:rPr lang="en-US" dirty="0"/>
              <a:t>They choose the route that matches the destination IP address </a:t>
            </a:r>
            <a:r>
              <a:rPr lang="en-US" b="1" dirty="0"/>
              <a:t>most specifically</a:t>
            </a:r>
            <a:r>
              <a:rPr lang="en-US" dirty="0"/>
              <a:t>.</a:t>
            </a:r>
            <a:br>
              <a:rPr lang="en-US" dirty="0"/>
            </a:br>
            <a:r>
              <a:rPr lang="en-US" dirty="0"/>
              <a:t>This is called the </a:t>
            </a:r>
            <a:r>
              <a:rPr lang="en-US" b="1" dirty="0"/>
              <a:t>Longest Prefix Match</a:t>
            </a:r>
            <a:r>
              <a:rPr lang="en-US" dirty="0"/>
              <a:t>.</a:t>
            </a:r>
          </a:p>
          <a:p>
            <a:br>
              <a:rPr lang="en-US" dirty="0"/>
            </a:br>
            <a:endParaRPr lang="en-US" dirty="0"/>
          </a:p>
          <a:p>
            <a:r>
              <a:rPr lang="en-US" b="1" dirty="0"/>
              <a:t>What Does “Longest Match” Mean?</a:t>
            </a:r>
          </a:p>
          <a:p>
            <a:r>
              <a:rPr lang="en-US" dirty="0"/>
              <a:t>An IP route has:</a:t>
            </a:r>
          </a:p>
          <a:p>
            <a:r>
              <a:rPr lang="en-US" dirty="0"/>
              <a:t>A </a:t>
            </a:r>
            <a:r>
              <a:rPr lang="en-US" b="1" dirty="0"/>
              <a:t>network address</a:t>
            </a:r>
            <a:r>
              <a:rPr lang="en-US" dirty="0"/>
              <a:t> </a:t>
            </a:r>
          </a:p>
          <a:p>
            <a:r>
              <a:rPr lang="en-US" dirty="0"/>
              <a:t>A </a:t>
            </a:r>
            <a:r>
              <a:rPr lang="en-US" b="1" dirty="0"/>
              <a:t>prefix length</a:t>
            </a:r>
            <a:r>
              <a:rPr lang="en-US" dirty="0"/>
              <a:t> </a:t>
            </a:r>
          </a:p>
          <a:p>
            <a:r>
              <a:rPr lang="en-US" dirty="0"/>
              <a:t>Example:</a:t>
            </a:r>
          </a:p>
          <a:p>
            <a:r>
              <a:rPr lang="en-US" dirty="0"/>
              <a:t>RouteMeaning192.168.0.0/16matches many addresses192.168.1.0/24more specific192.168.1.128/25even more specific</a:t>
            </a:r>
          </a:p>
          <a:p>
            <a:r>
              <a:rPr lang="en-US" dirty="0"/>
              <a:t>The </a:t>
            </a:r>
            <a:r>
              <a:rPr lang="en-US" sz="1200" b="0" i="0" u="none" strike="noStrike" cap="none" dirty="0">
                <a:solidFill>
                  <a:schemeClr val="dk1"/>
                </a:solidFill>
                <a:latin typeface="Calibri"/>
                <a:ea typeface="Calibri"/>
                <a:cs typeface="Calibri"/>
                <a:sym typeface="Calibri"/>
              </a:rPr>
              <a:t>/number</a:t>
            </a:r>
            <a:r>
              <a:rPr lang="en-US" dirty="0"/>
              <a:t> is the </a:t>
            </a:r>
            <a:r>
              <a:rPr lang="en-US" b="1" dirty="0"/>
              <a:t>prefix length</a:t>
            </a:r>
            <a:r>
              <a:rPr lang="en-US" dirty="0"/>
              <a:t>.</a:t>
            </a:r>
          </a:p>
          <a:p>
            <a:r>
              <a:rPr lang="en-US" dirty="0"/>
              <a:t>It tells how many </a:t>
            </a:r>
            <a:r>
              <a:rPr lang="en-US" b="1" dirty="0"/>
              <a:t>left-most bits</a:t>
            </a:r>
            <a:r>
              <a:rPr lang="en-US" dirty="0"/>
              <a:t> must match.</a:t>
            </a:r>
          </a:p>
          <a:p>
            <a:r>
              <a:rPr lang="en-US" dirty="0"/>
              <a:t>The larger the prefix length:</a:t>
            </a:r>
          </a:p>
          <a:p>
            <a:r>
              <a:rPr lang="en-US" dirty="0"/>
              <a:t>the more specific the route </a:t>
            </a:r>
          </a:p>
          <a:p>
            <a:r>
              <a:rPr lang="en-US" dirty="0"/>
              <a:t>the smaller the network </a:t>
            </a:r>
          </a:p>
          <a:p>
            <a:r>
              <a:rPr lang="en-US" dirty="0"/>
              <a:t>the more preferred the route</a:t>
            </a:r>
          </a:p>
          <a:p>
            <a:pPr marL="0" lvl="0" indent="0" algn="l" rtl="0">
              <a:spcBef>
                <a:spcPts val="0"/>
              </a:spcBef>
              <a:spcAft>
                <a:spcPts val="0"/>
              </a:spcAft>
              <a:buNone/>
            </a:pPr>
            <a:endParaRPr dirty="0"/>
          </a:p>
        </p:txBody>
      </p:sp>
      <p:sp>
        <p:nvSpPr>
          <p:cNvPr id="272" name="Google Shape;272;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14.1 - Path Determination</a:t>
            </a:r>
            <a:endParaRPr/>
          </a:p>
          <a:p>
            <a:pPr marL="0" lvl="0" indent="0" algn="l" rtl="0">
              <a:spcBef>
                <a:spcPts val="0"/>
              </a:spcBef>
              <a:spcAft>
                <a:spcPts val="0"/>
              </a:spcAft>
              <a:buNone/>
            </a:pPr>
            <a:r>
              <a:rPr lang="en-US"/>
              <a:t>14.1.4 - </a:t>
            </a:r>
            <a:r>
              <a:rPr lang="en-US" sz="1200"/>
              <a:t>IPv4 Longest Match Example</a:t>
            </a:r>
            <a:endParaRPr/>
          </a:p>
        </p:txBody>
      </p:sp>
      <p:sp>
        <p:nvSpPr>
          <p:cNvPr id="279" name="Google Shape;279;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14 - Routing Concepts</a:t>
            </a:r>
            <a:endParaRPr/>
          </a:p>
          <a:p>
            <a:pPr marL="0" lvl="0" indent="0" algn="l" rtl="0">
              <a:spcBef>
                <a:spcPts val="0"/>
              </a:spcBef>
              <a:spcAft>
                <a:spcPts val="0"/>
              </a:spcAft>
              <a:buNone/>
            </a:pPr>
            <a:r>
              <a:rPr lang="en-US"/>
              <a:t>14.1 - Path Determination</a:t>
            </a:r>
            <a:endParaRPr/>
          </a:p>
          <a:p>
            <a:pPr marL="0" lvl="0" indent="0" algn="l" rtl="0">
              <a:spcBef>
                <a:spcPts val="0"/>
              </a:spcBef>
              <a:spcAft>
                <a:spcPts val="0"/>
              </a:spcAft>
              <a:buNone/>
            </a:pPr>
            <a:r>
              <a:rPr lang="en-US"/>
              <a:t>14.1.5 - </a:t>
            </a:r>
            <a:r>
              <a:rPr lang="en-US" sz="1200"/>
              <a:t>IPv6 Longest Match Example</a:t>
            </a:r>
            <a:endParaRPr/>
          </a:p>
        </p:txBody>
      </p:sp>
      <p:sp>
        <p:nvSpPr>
          <p:cNvPr id="287" name="Google Shape;287;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14 - Routing Concepts</a:t>
            </a:r>
            <a:endParaRPr dirty="0"/>
          </a:p>
          <a:p>
            <a:pPr marL="0" lvl="0" indent="0" algn="l" rtl="0">
              <a:spcBef>
                <a:spcPts val="0"/>
              </a:spcBef>
              <a:spcAft>
                <a:spcPts val="0"/>
              </a:spcAft>
              <a:buNone/>
            </a:pPr>
            <a:r>
              <a:rPr lang="en-US" dirty="0"/>
              <a:t>14.1 - Path Determination</a:t>
            </a:r>
            <a:endParaRPr dirty="0"/>
          </a:p>
          <a:p>
            <a:pPr marL="0" lvl="0" indent="0" algn="l" rtl="0">
              <a:spcBef>
                <a:spcPts val="0"/>
              </a:spcBef>
              <a:spcAft>
                <a:spcPts val="0"/>
              </a:spcAft>
              <a:buNone/>
            </a:pPr>
            <a:r>
              <a:rPr lang="en-US" dirty="0"/>
              <a:t>14.1.6 - </a:t>
            </a:r>
            <a:r>
              <a:rPr lang="en-US" sz="1200" dirty="0"/>
              <a:t>Build the Routing Table</a:t>
            </a:r>
            <a:endParaRPr dirty="0"/>
          </a:p>
          <a:p>
            <a:pPr marL="0" lvl="0" indent="0" algn="l" rtl="0">
              <a:spcBef>
                <a:spcPts val="0"/>
              </a:spcBef>
              <a:spcAft>
                <a:spcPts val="0"/>
              </a:spcAft>
              <a:buNone/>
            </a:pPr>
            <a:r>
              <a:rPr lang="en-US" sz="1200" dirty="0"/>
              <a:t>14.1.7 - Check Your Understanding - Path Determination</a:t>
            </a:r>
          </a:p>
          <a:p>
            <a:pPr marL="0" lvl="0" indent="0" algn="l" rtl="0">
              <a:spcBef>
                <a:spcPts val="0"/>
              </a:spcBef>
              <a:spcAft>
                <a:spcPts val="0"/>
              </a:spcAft>
              <a:buNone/>
            </a:pPr>
            <a:endParaRPr lang="en-US" sz="1200" dirty="0"/>
          </a:p>
          <a:p>
            <a:r>
              <a:rPr lang="en-US" dirty="0"/>
              <a:t>Think of a router like a </a:t>
            </a:r>
            <a:r>
              <a:rPr lang="en-US" b="1" dirty="0"/>
              <a:t>delivery office</a:t>
            </a:r>
            <a:r>
              <a:rPr lang="en-US" dirty="0"/>
              <a:t>.</a:t>
            </a:r>
          </a:p>
          <a:p>
            <a:r>
              <a:rPr lang="en-US" dirty="0"/>
              <a:t>The router has a </a:t>
            </a:r>
            <a:r>
              <a:rPr lang="en-US" b="1" dirty="0"/>
              <a:t>routing table</a:t>
            </a:r>
            <a:r>
              <a:rPr lang="en-US" dirty="0"/>
              <a:t>, which is like a list of roads and directions.</a:t>
            </a:r>
          </a:p>
          <a:p>
            <a:r>
              <a:rPr lang="en-US" dirty="0"/>
              <a:t>When a packet arrives, the router checks:</a:t>
            </a:r>
          </a:p>
          <a:p>
            <a:r>
              <a:rPr lang="en-US" dirty="0"/>
              <a:t>“Which road should I use to send this packet?”</a:t>
            </a:r>
          </a:p>
          <a:p>
            <a:endParaRPr lang="en-US" b="1" dirty="0"/>
          </a:p>
          <a:p>
            <a:endParaRPr lang="en-US" b="1" dirty="0"/>
          </a:p>
          <a:p>
            <a:r>
              <a:rPr lang="en-US" b="1" dirty="0"/>
              <a:t>Routing Table — Simple Understanding</a:t>
            </a:r>
          </a:p>
          <a:p>
            <a:r>
              <a:rPr lang="en-US" dirty="0"/>
              <a:t>A </a:t>
            </a:r>
            <a:r>
              <a:rPr lang="en-US" b="1" dirty="0"/>
              <a:t>routing table</a:t>
            </a:r>
            <a:r>
              <a:rPr lang="en-US" dirty="0"/>
              <a:t> is like a router’s </a:t>
            </a:r>
            <a:r>
              <a:rPr lang="en-US" b="1" dirty="0"/>
              <a:t>map</a:t>
            </a:r>
            <a:r>
              <a:rPr lang="en-US" dirty="0"/>
              <a:t>.</a:t>
            </a:r>
          </a:p>
          <a:p>
            <a:r>
              <a:rPr lang="en-US" dirty="0"/>
              <a:t>It tells the router:</a:t>
            </a:r>
          </a:p>
          <a:p>
            <a:r>
              <a:rPr lang="en-US" dirty="0"/>
              <a:t>“Where should I send this packet?”</a:t>
            </a:r>
          </a:p>
          <a:p>
            <a:br>
              <a:rPr lang="en-US" dirty="0"/>
            </a:br>
            <a:endParaRPr lang="en-US" dirty="0"/>
          </a:p>
          <a:p>
            <a:r>
              <a:rPr lang="en-US" b="1" dirty="0"/>
              <a:t>1. Directly Connected Network</a:t>
            </a:r>
          </a:p>
          <a:p>
            <a:r>
              <a:rPr lang="en-US" dirty="0"/>
              <a:t>A network connected directly to the router.</a:t>
            </a:r>
          </a:p>
          <a:p>
            <a:r>
              <a:rPr lang="en-US" b="1" dirty="0"/>
              <a:t>Example</a:t>
            </a:r>
          </a:p>
          <a:p>
            <a:r>
              <a:rPr lang="en-US" dirty="0"/>
              <a:t>Router interface:</a:t>
            </a:r>
          </a:p>
          <a:p>
            <a:pPr rtl="0"/>
            <a:r>
              <a:rPr lang="en-US" sz="1200" b="0" i="0" u="none" strike="noStrike" cap="none" dirty="0">
                <a:solidFill>
                  <a:schemeClr val="dk1"/>
                </a:solidFill>
                <a:latin typeface="Calibri"/>
                <a:ea typeface="Calibri"/>
                <a:cs typeface="Calibri"/>
                <a:sym typeface="Calibri"/>
              </a:rPr>
              <a:t>192.168.1.1/24</a:t>
            </a:r>
          </a:p>
          <a:p>
            <a:r>
              <a:rPr lang="en-US" dirty="0"/>
              <a:t>Router automatically knows:</a:t>
            </a:r>
          </a:p>
          <a:p>
            <a:pPr rtl="0"/>
            <a:r>
              <a:rPr lang="en-US" sz="1200" b="0" i="0" u="none" strike="noStrike" cap="none" dirty="0">
                <a:solidFill>
                  <a:schemeClr val="dk1"/>
                </a:solidFill>
                <a:latin typeface="Calibri"/>
                <a:ea typeface="Calibri"/>
                <a:cs typeface="Calibri"/>
                <a:sym typeface="Calibri"/>
              </a:rPr>
              <a:t>192.168.1.0/24</a:t>
            </a:r>
          </a:p>
          <a:p>
            <a:r>
              <a:rPr lang="en-US" b="1" dirty="0"/>
              <a:t>Analogy</a:t>
            </a:r>
          </a:p>
          <a:p>
            <a:r>
              <a:rPr lang="en-US" dirty="0"/>
              <a:t>Like places near your house that you already know how to reach.</a:t>
            </a:r>
          </a:p>
          <a:p>
            <a:br>
              <a:rPr lang="en-US" dirty="0"/>
            </a:br>
            <a:endParaRPr lang="en-US" dirty="0"/>
          </a:p>
          <a:p>
            <a:r>
              <a:rPr lang="en-US" b="1" dirty="0"/>
              <a:t>2. Remote Network</a:t>
            </a:r>
          </a:p>
          <a:p>
            <a:r>
              <a:rPr lang="en-US" dirty="0"/>
              <a:t>A network far away, not directly connected.</a:t>
            </a:r>
          </a:p>
          <a:p>
            <a:r>
              <a:rPr lang="en-US" dirty="0"/>
              <a:t>Router needs another router to reach it.</a:t>
            </a:r>
          </a:p>
          <a:p>
            <a:r>
              <a:rPr lang="en-US" b="1" dirty="0"/>
              <a:t>Example</a:t>
            </a:r>
          </a:p>
          <a:p>
            <a:pPr rtl="0"/>
            <a:r>
              <a:rPr lang="en-US" sz="1200" b="0" i="0" u="none" strike="noStrike" cap="none" dirty="0">
                <a:solidFill>
                  <a:schemeClr val="dk1"/>
                </a:solidFill>
                <a:latin typeface="Calibri"/>
                <a:ea typeface="Calibri"/>
                <a:cs typeface="Calibri"/>
                <a:sym typeface="Calibri"/>
              </a:rPr>
              <a:t>10.0.0.0/24</a:t>
            </a:r>
          </a:p>
          <a:p>
            <a:r>
              <a:rPr lang="en-US" b="1" dirty="0"/>
              <a:t>Analogy</a:t>
            </a:r>
          </a:p>
          <a:p>
            <a:r>
              <a:rPr lang="en-US" dirty="0"/>
              <a:t>Like another city — you need roads or directions to get there.</a:t>
            </a:r>
          </a:p>
          <a:p>
            <a:br>
              <a:rPr lang="en-US" dirty="0"/>
            </a:br>
            <a:endParaRPr lang="en-US" dirty="0"/>
          </a:p>
          <a:p>
            <a:r>
              <a:rPr lang="en-US" b="1" dirty="0"/>
              <a:t>3. Static Route</a:t>
            </a:r>
          </a:p>
          <a:p>
            <a:r>
              <a:rPr lang="en-US" dirty="0"/>
              <a:t>Manually added by the administrator.</a:t>
            </a:r>
          </a:p>
          <a:p>
            <a:r>
              <a:rPr lang="en-US" b="1" dirty="0"/>
              <a:t>Example</a:t>
            </a:r>
          </a:p>
          <a:p>
            <a:pPr rtl="0"/>
            <a:r>
              <a:rPr lang="en-US" sz="1200" b="0" i="0" u="none" strike="noStrike" cap="none" dirty="0">
                <a:solidFill>
                  <a:schemeClr val="dk1"/>
                </a:solidFill>
                <a:latin typeface="Calibri"/>
                <a:ea typeface="Calibri"/>
                <a:cs typeface="Calibri"/>
                <a:sym typeface="Calibri"/>
              </a:rPr>
              <a:t>To reach 10.0.0.0, go through Router B</a:t>
            </a:r>
          </a:p>
          <a:p>
            <a:r>
              <a:rPr lang="en-US" b="1" dirty="0"/>
              <a:t>Analogy</a:t>
            </a:r>
          </a:p>
          <a:p>
            <a:r>
              <a:rPr lang="en-US" dirty="0"/>
              <a:t>Someone gives you written directions.</a:t>
            </a:r>
          </a:p>
          <a:p>
            <a:br>
              <a:rPr lang="en-US" dirty="0"/>
            </a:br>
            <a:endParaRPr lang="en-US" dirty="0"/>
          </a:p>
          <a:p>
            <a:r>
              <a:rPr lang="en-US" b="1" dirty="0"/>
              <a:t>4. Dynamic Routing</a:t>
            </a:r>
          </a:p>
          <a:p>
            <a:r>
              <a:rPr lang="en-US" dirty="0"/>
              <a:t>Routers automatically share routes with each other.</a:t>
            </a:r>
          </a:p>
          <a:p>
            <a:r>
              <a:rPr lang="en-US" b="1" dirty="0"/>
              <a:t>Analogy</a:t>
            </a:r>
          </a:p>
          <a:p>
            <a:r>
              <a:rPr lang="en-US" dirty="0"/>
              <a:t>Like Google Maps automatically updating directions.</a:t>
            </a:r>
          </a:p>
          <a:p>
            <a:br>
              <a:rPr lang="en-US" dirty="0"/>
            </a:br>
            <a:endParaRPr lang="en-US" dirty="0"/>
          </a:p>
          <a:p>
            <a:r>
              <a:rPr lang="en-US" b="1" dirty="0"/>
              <a:t>5. Default Route</a:t>
            </a:r>
          </a:p>
          <a:p>
            <a:r>
              <a:rPr lang="en-US" dirty="0"/>
              <a:t>Used when the router does not know the destination.</a:t>
            </a:r>
          </a:p>
          <a:p>
            <a:r>
              <a:rPr lang="en-US" b="1" dirty="0"/>
              <a:t>Example</a:t>
            </a:r>
          </a:p>
          <a:p>
            <a:pPr rtl="0"/>
            <a:r>
              <a:rPr lang="en-US" sz="1200" b="0" i="0" u="none" strike="noStrike" cap="none" dirty="0">
                <a:solidFill>
                  <a:schemeClr val="dk1"/>
                </a:solidFill>
                <a:latin typeface="Calibri"/>
                <a:ea typeface="Calibri"/>
                <a:cs typeface="Calibri"/>
                <a:sym typeface="Calibri"/>
              </a:rPr>
              <a:t>0.0.0.0/0</a:t>
            </a:r>
          </a:p>
          <a:p>
            <a:r>
              <a:rPr lang="en-US" dirty="0"/>
              <a:t>means:</a:t>
            </a:r>
          </a:p>
          <a:p>
            <a:r>
              <a:rPr lang="en-US" dirty="0"/>
              <a:t>“If you don’t know where to send the packet, send it here.”</a:t>
            </a:r>
          </a:p>
          <a:p>
            <a:r>
              <a:rPr lang="en-US" b="1" dirty="0"/>
              <a:t>Analogy</a:t>
            </a:r>
          </a:p>
          <a:p>
            <a:r>
              <a:rPr lang="en-US" dirty="0"/>
              <a:t>If you are lost, go to the main highway.</a:t>
            </a:r>
          </a:p>
          <a:p>
            <a:br>
              <a:rPr lang="en-US" dirty="0"/>
            </a:br>
            <a:endParaRPr lang="en-US" dirty="0"/>
          </a:p>
          <a:p>
            <a:r>
              <a:rPr lang="en-US" b="1" dirty="0"/>
              <a:t>Important Idea</a:t>
            </a:r>
          </a:p>
          <a:p>
            <a:r>
              <a:rPr lang="en-US" dirty="0"/>
              <a:t>Router always chooses:</a:t>
            </a:r>
          </a:p>
          <a:p>
            <a:r>
              <a:rPr lang="en-US" dirty="0"/>
              <a:t>✅ The </a:t>
            </a:r>
            <a:r>
              <a:rPr lang="en-US" b="1" dirty="0"/>
              <a:t>most specific route</a:t>
            </a:r>
            <a:br>
              <a:rPr lang="en-US" dirty="0"/>
            </a:br>
            <a:r>
              <a:rPr lang="en-US" dirty="0"/>
              <a:t>✅ The route with the </a:t>
            </a:r>
            <a:r>
              <a:rPr lang="en-US" b="1" dirty="0"/>
              <a:t>longest match</a:t>
            </a:r>
            <a:endParaRPr lang="en-US" dirty="0"/>
          </a:p>
          <a:p>
            <a:r>
              <a:rPr lang="en-US" dirty="0"/>
              <a:t>If nothing matches:</a:t>
            </a:r>
          </a:p>
          <a:p>
            <a:r>
              <a:rPr lang="en-US" dirty="0"/>
              <a:t>✅ Use the </a:t>
            </a:r>
            <a:r>
              <a:rPr lang="en-US" b="1" dirty="0"/>
              <a:t>default route</a:t>
            </a:r>
            <a:r>
              <a:rPr lang="en-US" dirty="0"/>
              <a:t>.</a:t>
            </a:r>
          </a:p>
          <a:p>
            <a:pPr marL="0" lvl="0" indent="0" algn="l" rtl="0">
              <a:spcBef>
                <a:spcPts val="0"/>
              </a:spcBef>
              <a:spcAft>
                <a:spcPts val="0"/>
              </a:spcAft>
              <a:buNone/>
            </a:pPr>
            <a:endParaRPr dirty="0"/>
          </a:p>
        </p:txBody>
      </p:sp>
      <p:sp>
        <p:nvSpPr>
          <p:cNvPr id="295" name="Google Shape;295;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3_Title Slide-animated gradient">
  <p:cSld name="3_Title Slide-animated gradient">
    <p:bg>
      <p:bgPr>
        <a:solidFill>
          <a:schemeClr val="accent5"/>
        </a:solidFill>
        <a:effectLst/>
      </p:bgPr>
    </p:bg>
    <p:spTree>
      <p:nvGrpSpPr>
        <p:cNvPr id="1" name="Shape 28"/>
        <p:cNvGrpSpPr/>
        <p:nvPr/>
      </p:nvGrpSpPr>
      <p:grpSpPr>
        <a:xfrm>
          <a:off x="0" y="0"/>
          <a:ext cx="0" cy="0"/>
          <a:chOff x="0" y="0"/>
          <a:chExt cx="0" cy="0"/>
        </a:xfrm>
      </p:grpSpPr>
      <p:pic>
        <p:nvPicPr>
          <p:cNvPr id="29" name="Google Shape;29;p59"/>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0" name="Google Shape;30;p59"/>
          <p:cNvSpPr txBox="1">
            <a:spLocks noGrp="1"/>
          </p:cNvSpPr>
          <p:nvPr>
            <p:ph type="subTitle" idx="1"/>
          </p:nvPr>
        </p:nvSpPr>
        <p:spPr>
          <a:xfrm>
            <a:off x="469496" y="3809526"/>
            <a:ext cx="4319105" cy="288131"/>
          </a:xfrm>
          <a:prstGeom prst="rect">
            <a:avLst/>
          </a:prstGeom>
          <a:noFill/>
          <a:ln>
            <a:noFill/>
          </a:ln>
        </p:spPr>
        <p:txBody>
          <a:bodyPr spcFirstLastPara="1" wrap="square" lIns="91400" tIns="45700" rIns="91400" bIns="45700" anchor="b" anchorCtr="0">
            <a:noAutofit/>
          </a:bodyPr>
          <a:lstStyle>
            <a:lvl1pPr marR="0" lvl="0" algn="l" rtl="0">
              <a:lnSpc>
                <a:spcPct val="95000"/>
              </a:lnSpc>
              <a:spcBef>
                <a:spcPts val="1075"/>
              </a:spcBef>
              <a:spcAft>
                <a:spcPts val="0"/>
              </a:spcAft>
              <a:buClr>
                <a:schemeClr val="dk2"/>
              </a:buClr>
              <a:buSzPts val="1080"/>
              <a:buFont typeface="Arial"/>
              <a:buNone/>
              <a:defRPr sz="1200" b="0" i="0" u="none" strike="noStrike" cap="none">
                <a:solidFill>
                  <a:schemeClr val="accent5"/>
                </a:solidFill>
                <a:latin typeface="Arial"/>
                <a:ea typeface="Arial"/>
                <a:cs typeface="Arial"/>
                <a:sym typeface="Arial"/>
              </a:defRPr>
            </a:lvl1pPr>
            <a:lvl2pPr marR="0" lvl="1" algn="ctr" rtl="0">
              <a:lnSpc>
                <a:spcPct val="95000"/>
              </a:lnSpc>
              <a:spcBef>
                <a:spcPts val="600"/>
              </a:spcBef>
              <a:spcAft>
                <a:spcPts val="0"/>
              </a:spcAft>
              <a:buClr>
                <a:schemeClr val="dk2"/>
              </a:buClr>
              <a:buSzPts val="1400"/>
              <a:buFont typeface="Arial"/>
              <a:buNone/>
              <a:defRPr sz="1400" b="0" i="0" u="none" strike="noStrike" cap="none">
                <a:solidFill>
                  <a:srgbClr val="98989A"/>
                </a:solidFill>
                <a:latin typeface="Arial"/>
                <a:ea typeface="Arial"/>
                <a:cs typeface="Arial"/>
                <a:sym typeface="Arial"/>
              </a:defRPr>
            </a:lvl2pPr>
            <a:lvl3pPr marR="0" lvl="2" algn="ctr" rtl="0">
              <a:lnSpc>
                <a:spcPct val="95000"/>
              </a:lnSpc>
              <a:spcBef>
                <a:spcPts val="625"/>
              </a:spcBef>
              <a:spcAft>
                <a:spcPts val="0"/>
              </a:spcAft>
              <a:buClr>
                <a:srgbClr val="98989A"/>
              </a:buClr>
              <a:buSzPts val="1200"/>
              <a:buFont typeface="Arial"/>
              <a:buNone/>
              <a:defRPr sz="1200" b="0" i="0" u="none" strike="noStrike" cap="none">
                <a:solidFill>
                  <a:srgbClr val="98989A"/>
                </a:solidFill>
                <a:latin typeface="Arial"/>
                <a:ea typeface="Arial"/>
                <a:cs typeface="Arial"/>
                <a:sym typeface="Arial"/>
              </a:defRPr>
            </a:lvl3pPr>
            <a:lvl4pPr marR="0" lvl="3" algn="ctr" rtl="0">
              <a:lnSpc>
                <a:spcPct val="95000"/>
              </a:lnSpc>
              <a:spcBef>
                <a:spcPts val="625"/>
              </a:spcBef>
              <a:spcAft>
                <a:spcPts val="0"/>
              </a:spcAft>
              <a:buClr>
                <a:srgbClr val="98989A"/>
              </a:buClr>
              <a:buSzPts val="1100"/>
              <a:buFont typeface="Arial"/>
              <a:buNone/>
              <a:defRPr sz="1100" b="0" i="0" u="none" strike="noStrike" cap="none">
                <a:solidFill>
                  <a:srgbClr val="98989A"/>
                </a:solidFill>
                <a:latin typeface="Arial"/>
                <a:ea typeface="Arial"/>
                <a:cs typeface="Arial"/>
                <a:sym typeface="Arial"/>
              </a:defRPr>
            </a:lvl4pPr>
            <a:lvl5pPr marR="0" lvl="4" algn="ctr" rtl="0">
              <a:lnSpc>
                <a:spcPct val="95000"/>
              </a:lnSpc>
              <a:spcBef>
                <a:spcPts val="625"/>
              </a:spcBef>
              <a:spcAft>
                <a:spcPts val="0"/>
              </a:spcAft>
              <a:buClr>
                <a:srgbClr val="98989A"/>
              </a:buClr>
              <a:buSzPts val="1100"/>
              <a:buFont typeface="Arial"/>
              <a:buNone/>
              <a:defRPr sz="1100" b="0" i="0" u="none" strike="noStrike" cap="none">
                <a:solidFill>
                  <a:srgbClr val="98989A"/>
                </a:solidFill>
                <a:latin typeface="Arial"/>
                <a:ea typeface="Arial"/>
                <a:cs typeface="Arial"/>
                <a:sym typeface="Arial"/>
              </a:defRPr>
            </a:lvl5pPr>
            <a:lvl6pPr marR="0" lvl="5" algn="ctr" rtl="0">
              <a:spcBef>
                <a:spcPts val="600"/>
              </a:spcBef>
              <a:spcAft>
                <a:spcPts val="0"/>
              </a:spcAft>
              <a:buClr>
                <a:srgbClr val="98989A"/>
              </a:buClr>
              <a:buSzPts val="900"/>
              <a:buFont typeface="Arial"/>
              <a:buNone/>
              <a:defRPr sz="900" b="0" i="0" u="none" strike="noStrike" cap="none">
                <a:solidFill>
                  <a:srgbClr val="98989A"/>
                </a:solidFill>
                <a:latin typeface="Arial"/>
                <a:ea typeface="Arial"/>
                <a:cs typeface="Arial"/>
                <a:sym typeface="Arial"/>
              </a:defRPr>
            </a:lvl6pPr>
            <a:lvl7pPr marR="0" lvl="6" algn="ctr" rtl="0">
              <a:spcBef>
                <a:spcPts val="600"/>
              </a:spcBef>
              <a:spcAft>
                <a:spcPts val="0"/>
              </a:spcAft>
              <a:buClr>
                <a:srgbClr val="98989A"/>
              </a:buClr>
              <a:buSzPts val="800"/>
              <a:buFont typeface="Arial"/>
              <a:buNone/>
              <a:defRPr sz="800" b="0" i="0" u="none" strike="noStrike" cap="none">
                <a:solidFill>
                  <a:srgbClr val="98989A"/>
                </a:solidFill>
                <a:latin typeface="Arial"/>
                <a:ea typeface="Arial"/>
                <a:cs typeface="Arial"/>
                <a:sym typeface="Arial"/>
              </a:defRPr>
            </a:lvl7pPr>
            <a:lvl8pPr marR="0" lvl="7" algn="ctr" rtl="0">
              <a:spcBef>
                <a:spcPts val="300"/>
              </a:spcBef>
              <a:spcAft>
                <a:spcPts val="0"/>
              </a:spcAft>
              <a:buClr>
                <a:srgbClr val="98989A"/>
              </a:buClr>
              <a:buSzPts val="1500"/>
              <a:buFont typeface="Arial"/>
              <a:buNone/>
              <a:defRPr sz="1500" b="0" i="0" u="none" strike="noStrike" cap="none">
                <a:solidFill>
                  <a:srgbClr val="98989A"/>
                </a:solidFill>
                <a:latin typeface="Arial"/>
                <a:ea typeface="Arial"/>
                <a:cs typeface="Arial"/>
                <a:sym typeface="Arial"/>
              </a:defRPr>
            </a:lvl8pPr>
            <a:lvl9pPr marR="0" lvl="8" algn="ctr" rtl="0">
              <a:spcBef>
                <a:spcPts val="300"/>
              </a:spcBef>
              <a:spcAft>
                <a:spcPts val="0"/>
              </a:spcAft>
              <a:buClr>
                <a:srgbClr val="98989A"/>
              </a:buClr>
              <a:buSzPts val="1500"/>
              <a:buFont typeface="Arial"/>
              <a:buNone/>
              <a:defRPr sz="1500" b="0" i="0" u="none" strike="noStrike" cap="none">
                <a:solidFill>
                  <a:srgbClr val="98989A"/>
                </a:solidFill>
                <a:latin typeface="Arial"/>
                <a:ea typeface="Arial"/>
                <a:cs typeface="Arial"/>
                <a:sym typeface="Arial"/>
              </a:defRPr>
            </a:lvl9pPr>
          </a:lstStyle>
          <a:p>
            <a:endParaRPr/>
          </a:p>
        </p:txBody>
      </p:sp>
      <p:sp>
        <p:nvSpPr>
          <p:cNvPr id="31" name="Google Shape;31;p59"/>
          <p:cNvSpPr txBox="1">
            <a:spLocks noGrp="1"/>
          </p:cNvSpPr>
          <p:nvPr>
            <p:ph type="body" idx="2"/>
          </p:nvPr>
        </p:nvSpPr>
        <p:spPr>
          <a:xfrm>
            <a:off x="469496" y="4049523"/>
            <a:ext cx="4319105" cy="288131"/>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5000"/>
              </a:lnSpc>
              <a:spcBef>
                <a:spcPts val="1075"/>
              </a:spcBef>
              <a:spcAft>
                <a:spcPts val="0"/>
              </a:spcAft>
              <a:buClr>
                <a:schemeClr val="dk2"/>
              </a:buClr>
              <a:buSzPts val="1080"/>
              <a:buFont typeface="Arial"/>
              <a:buNone/>
              <a:defRPr sz="1200" b="0" i="0" u="none" strike="noStrike" cap="none">
                <a:solidFill>
                  <a:schemeClr val="accent5"/>
                </a:solidFill>
                <a:latin typeface="Arial"/>
                <a:ea typeface="Arial"/>
                <a:cs typeface="Arial"/>
                <a:sym typeface="Arial"/>
              </a:defRPr>
            </a:lvl1pPr>
            <a:lvl2pPr marL="914400" marR="0" lvl="1" indent="-228600" algn="l" rtl="0">
              <a:lnSpc>
                <a:spcPct val="95000"/>
              </a:lnSpc>
              <a:spcBef>
                <a:spcPts val="600"/>
              </a:spcBef>
              <a:spcAft>
                <a:spcPts val="0"/>
              </a:spcAft>
              <a:buClr>
                <a:schemeClr val="dk2"/>
              </a:buClr>
              <a:buSzPts val="1500"/>
              <a:buFont typeface="Arial"/>
              <a:buNone/>
              <a:defRPr sz="1500" b="0" i="0" u="none" strike="noStrike" cap="none">
                <a:solidFill>
                  <a:schemeClr val="lt1"/>
                </a:solidFill>
                <a:latin typeface="Arial"/>
                <a:ea typeface="Arial"/>
                <a:cs typeface="Arial"/>
                <a:sym typeface="Arial"/>
              </a:defRPr>
            </a:lvl2pPr>
            <a:lvl3pPr marL="1371600" marR="0" lvl="2"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3pPr>
            <a:lvl4pPr marL="1828800" marR="0" lvl="3"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4pPr>
            <a:lvl5pPr marL="2286000" marR="0" lvl="4"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32" name="Google Shape;32;p59"/>
          <p:cNvSpPr txBox="1">
            <a:spLocks noGrp="1"/>
          </p:cNvSpPr>
          <p:nvPr>
            <p:ph type="body" idx="3"/>
          </p:nvPr>
        </p:nvSpPr>
        <p:spPr>
          <a:xfrm>
            <a:off x="469496" y="4289520"/>
            <a:ext cx="4319105" cy="288131"/>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5000"/>
              </a:lnSpc>
              <a:spcBef>
                <a:spcPts val="1075"/>
              </a:spcBef>
              <a:spcAft>
                <a:spcPts val="0"/>
              </a:spcAft>
              <a:buClr>
                <a:schemeClr val="dk2"/>
              </a:buClr>
              <a:buSzPts val="1080"/>
              <a:buFont typeface="Arial"/>
              <a:buNone/>
              <a:defRPr sz="1200" b="0" i="0" u="none" strike="noStrike" cap="none">
                <a:solidFill>
                  <a:schemeClr val="accent5"/>
                </a:solidFill>
                <a:latin typeface="Arial"/>
                <a:ea typeface="Arial"/>
                <a:cs typeface="Arial"/>
                <a:sym typeface="Arial"/>
              </a:defRPr>
            </a:lvl1pPr>
            <a:lvl2pPr marL="914400" marR="0" lvl="1" indent="-228600" algn="l" rtl="0">
              <a:lnSpc>
                <a:spcPct val="95000"/>
              </a:lnSpc>
              <a:spcBef>
                <a:spcPts val="600"/>
              </a:spcBef>
              <a:spcAft>
                <a:spcPts val="0"/>
              </a:spcAft>
              <a:buClr>
                <a:schemeClr val="dk2"/>
              </a:buClr>
              <a:buSzPts val="1500"/>
              <a:buFont typeface="Arial"/>
              <a:buNone/>
              <a:defRPr sz="1500" b="0" i="0" u="none" strike="noStrike" cap="none">
                <a:solidFill>
                  <a:schemeClr val="lt1"/>
                </a:solidFill>
                <a:latin typeface="Arial"/>
                <a:ea typeface="Arial"/>
                <a:cs typeface="Arial"/>
                <a:sym typeface="Arial"/>
              </a:defRPr>
            </a:lvl2pPr>
            <a:lvl3pPr marL="1371600" marR="0" lvl="2"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3pPr>
            <a:lvl4pPr marL="1828800" marR="0" lvl="3"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4pPr>
            <a:lvl5pPr marL="2286000" marR="0" lvl="4"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33" name="Google Shape;33;p59"/>
          <p:cNvSpPr txBox="1">
            <a:spLocks noGrp="1"/>
          </p:cNvSpPr>
          <p:nvPr>
            <p:ph type="body" idx="4"/>
          </p:nvPr>
        </p:nvSpPr>
        <p:spPr>
          <a:xfrm>
            <a:off x="463292" y="2872236"/>
            <a:ext cx="5925246" cy="299001"/>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lt2"/>
                </a:solidFill>
                <a:latin typeface="Arial"/>
                <a:ea typeface="Arial"/>
                <a:cs typeface="Arial"/>
                <a:sym typeface="Arial"/>
              </a:defRPr>
            </a:lvl1pPr>
            <a:lvl2pPr marL="914400" marR="0" lvl="1" indent="-228600" algn="l" rtl="0">
              <a:lnSpc>
                <a:spcPct val="95000"/>
              </a:lnSpc>
              <a:spcBef>
                <a:spcPts val="600"/>
              </a:spcBef>
              <a:spcAft>
                <a:spcPts val="0"/>
              </a:spcAft>
              <a:buClr>
                <a:schemeClr val="dk2"/>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5000"/>
              </a:lnSpc>
              <a:spcBef>
                <a:spcPts val="625"/>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5000"/>
              </a:lnSpc>
              <a:spcBef>
                <a:spcPts val="625"/>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5000"/>
              </a:lnSpc>
              <a:spcBef>
                <a:spcPts val="625"/>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34" name="Google Shape;34;p59"/>
          <p:cNvSpPr txBox="1">
            <a:spLocks noGrp="1"/>
          </p:cNvSpPr>
          <p:nvPr>
            <p:ph type="ctrTitle"/>
          </p:nvPr>
        </p:nvSpPr>
        <p:spPr>
          <a:xfrm>
            <a:off x="425765" y="2300750"/>
            <a:ext cx="5955513" cy="644730"/>
          </a:xfrm>
          <a:prstGeom prst="rect">
            <a:avLst/>
          </a:prstGeom>
          <a:noFill/>
          <a:ln>
            <a:noFill/>
          </a:ln>
        </p:spPr>
        <p:txBody>
          <a:bodyPr spcFirstLastPara="1" wrap="square" lIns="91400" tIns="45700" rIns="91400" bIns="45700" anchor="b" anchorCtr="0">
            <a:noAutofit/>
          </a:bodyPr>
          <a:lstStyle>
            <a:lvl1pPr lvl="0" algn="l">
              <a:lnSpc>
                <a:spcPct val="90000"/>
              </a:lnSpc>
              <a:spcBef>
                <a:spcPts val="0"/>
              </a:spcBef>
              <a:spcAft>
                <a:spcPts val="0"/>
              </a:spcAft>
              <a:buClr>
                <a:srgbClr val="38C6F4"/>
              </a:buClr>
              <a:buSzPts val="3600"/>
              <a:buFont typeface="Arial"/>
              <a:buNone/>
              <a:defRPr sz="3600" b="0" i="0">
                <a:solidFill>
                  <a:srgbClr val="38C6F4"/>
                </a:solidFill>
                <a:latin typeface="Arial"/>
                <a:ea typeface="Arial"/>
                <a:cs typeface="Arial"/>
                <a:sym typeface="Arial"/>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grpSp>
        <p:nvGrpSpPr>
          <p:cNvPr id="35" name="Google Shape;35;p59"/>
          <p:cNvGrpSpPr/>
          <p:nvPr/>
        </p:nvGrpSpPr>
        <p:grpSpPr>
          <a:xfrm>
            <a:off x="492125" y="395288"/>
            <a:ext cx="796924" cy="423863"/>
            <a:chOff x="310" y="249"/>
            <a:chExt cx="502" cy="267"/>
          </a:xfrm>
        </p:grpSpPr>
        <p:sp>
          <p:nvSpPr>
            <p:cNvPr id="36" name="Google Shape;36;p59"/>
            <p:cNvSpPr/>
            <p:nvPr/>
          </p:nvSpPr>
          <p:spPr>
            <a:xfrm>
              <a:off x="452" y="426"/>
              <a:ext cx="22" cy="88"/>
            </a:xfrm>
            <a:prstGeom prst="rect">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 name="Google Shape;37;p59"/>
            <p:cNvSpPr/>
            <p:nvPr/>
          </p:nvSpPr>
          <p:spPr>
            <a:xfrm>
              <a:off x="585" y="425"/>
              <a:ext cx="66" cy="91"/>
            </a:xfrm>
            <a:custGeom>
              <a:avLst/>
              <a:gdLst/>
              <a:ahLst/>
              <a:cxnLst/>
              <a:rect l="l" t="t" r="r" b="b"/>
              <a:pathLst>
                <a:path w="51" h="69" extrusionOk="0">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 name="Google Shape;38;p59"/>
            <p:cNvSpPr/>
            <p:nvPr/>
          </p:nvSpPr>
          <p:spPr>
            <a:xfrm>
              <a:off x="355" y="425"/>
              <a:ext cx="67" cy="91"/>
            </a:xfrm>
            <a:custGeom>
              <a:avLst/>
              <a:gdLst/>
              <a:ahLst/>
              <a:cxnLst/>
              <a:rect l="l" t="t" r="r" b="b"/>
              <a:pathLst>
                <a:path w="51" h="69" extrusionOk="0">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9" name="Google Shape;39;p59"/>
            <p:cNvSpPr/>
            <p:nvPr/>
          </p:nvSpPr>
          <p:spPr>
            <a:xfrm>
              <a:off x="675" y="425"/>
              <a:ext cx="91" cy="91"/>
            </a:xfrm>
            <a:custGeom>
              <a:avLst/>
              <a:gdLst/>
              <a:ahLst/>
              <a:cxnLst/>
              <a:rect l="l" t="t" r="r" b="b"/>
              <a:pathLst>
                <a:path w="70" h="69" extrusionOk="0">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 name="Google Shape;40;p59"/>
            <p:cNvSpPr/>
            <p:nvPr/>
          </p:nvSpPr>
          <p:spPr>
            <a:xfrm>
              <a:off x="503" y="425"/>
              <a:ext cx="60" cy="91"/>
            </a:xfrm>
            <a:custGeom>
              <a:avLst/>
              <a:gdLst/>
              <a:ahLst/>
              <a:cxnLst/>
              <a:rect l="l" t="t" r="r" b="b"/>
              <a:pathLst>
                <a:path w="46" h="69" extrusionOk="0">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 name="Google Shape;41;p59"/>
            <p:cNvSpPr/>
            <p:nvPr/>
          </p:nvSpPr>
          <p:spPr>
            <a:xfrm>
              <a:off x="31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 name="Google Shape;42;p59"/>
            <p:cNvSpPr/>
            <p:nvPr/>
          </p:nvSpPr>
          <p:spPr>
            <a:xfrm>
              <a:off x="37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 name="Google Shape;43;p59"/>
            <p:cNvSpPr/>
            <p:nvPr/>
          </p:nvSpPr>
          <p:spPr>
            <a:xfrm>
              <a:off x="430" y="249"/>
              <a:ext cx="22" cy="139"/>
            </a:xfrm>
            <a:custGeom>
              <a:avLst/>
              <a:gdLst/>
              <a:ahLst/>
              <a:cxnLst/>
              <a:rect l="l" t="t" r="r" b="b"/>
              <a:pathLst>
                <a:path w="17" h="106" extrusionOk="0">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 name="Google Shape;44;p59"/>
            <p:cNvSpPr/>
            <p:nvPr/>
          </p:nvSpPr>
          <p:spPr>
            <a:xfrm>
              <a:off x="49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 name="Google Shape;45;p59"/>
            <p:cNvSpPr/>
            <p:nvPr/>
          </p:nvSpPr>
          <p:spPr>
            <a:xfrm>
              <a:off x="55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6" name="Google Shape;46;p59"/>
            <p:cNvSpPr/>
            <p:nvPr/>
          </p:nvSpPr>
          <p:spPr>
            <a:xfrm>
              <a:off x="61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Google Shape;47;p59"/>
            <p:cNvSpPr/>
            <p:nvPr/>
          </p:nvSpPr>
          <p:spPr>
            <a:xfrm>
              <a:off x="670" y="249"/>
              <a:ext cx="22" cy="139"/>
            </a:xfrm>
            <a:custGeom>
              <a:avLst/>
              <a:gdLst/>
              <a:ahLst/>
              <a:cxnLst/>
              <a:rect l="l" t="t" r="r" b="b"/>
              <a:pathLst>
                <a:path w="17" h="106" extrusionOk="0">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 name="Google Shape;48;p59"/>
            <p:cNvSpPr/>
            <p:nvPr/>
          </p:nvSpPr>
          <p:spPr>
            <a:xfrm>
              <a:off x="73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 name="Google Shape;49;p59"/>
            <p:cNvSpPr/>
            <p:nvPr/>
          </p:nvSpPr>
          <p:spPr>
            <a:xfrm>
              <a:off x="790" y="321"/>
              <a:ext cx="22" cy="45"/>
            </a:xfrm>
            <a:custGeom>
              <a:avLst/>
              <a:gdLst/>
              <a:ahLst/>
              <a:cxnLst/>
              <a:rect l="l" t="t" r="r" b="b"/>
              <a:pathLst>
                <a:path w="17" h="34" extrusionOk="0">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transition spd="slow">
    <p:wipe/>
  </p:transition>
  <p:extLst>
    <p:ext uri="{DCECCB84-F9BA-43D5-87BE-67443E8EF086}">
      <p15:sldGuideLst xmlns:p15="http://schemas.microsoft.com/office/powerpoint/2012/main">
        <p15:guide id="1" orient="horz" pos="228">
          <p15:clr>
            <a:srgbClr val="FBAE40"/>
          </p15:clr>
        </p15:guide>
        <p15:guide id="2" pos="360">
          <p15:clr>
            <a:srgbClr val="FBAE40"/>
          </p15:clr>
        </p15:guide>
        <p15:guide id="3" orient="horz" pos="518">
          <p15:clr>
            <a:srgbClr val="FBAE40"/>
          </p15:clr>
        </p15:guide>
        <p15:guide id="4" pos="812">
          <p15:clr>
            <a:srgbClr val="FBAE40"/>
          </p15:clr>
        </p15:guide>
        <p15:guide id="5" pos="31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5_Circled_Bullets">
  <p:cSld name="5_Circled_Bullets">
    <p:spTree>
      <p:nvGrpSpPr>
        <p:cNvPr id="1" name="Shape 149"/>
        <p:cNvGrpSpPr/>
        <p:nvPr/>
      </p:nvGrpSpPr>
      <p:grpSpPr>
        <a:xfrm>
          <a:off x="0" y="0"/>
          <a:ext cx="0" cy="0"/>
          <a:chOff x="0" y="0"/>
          <a:chExt cx="0" cy="0"/>
        </a:xfrm>
      </p:grpSpPr>
      <p:sp>
        <p:nvSpPr>
          <p:cNvPr id="150" name="Google Shape;150;p68"/>
          <p:cNvSpPr txBox="1">
            <a:spLocks noGrp="1"/>
          </p:cNvSpPr>
          <p:nvPr>
            <p:ph type="title"/>
          </p:nvPr>
        </p:nvSpPr>
        <p:spPr>
          <a:xfrm>
            <a:off x="438150" y="341313"/>
            <a:ext cx="8345488" cy="731837"/>
          </a:xfrm>
          <a:prstGeom prst="rect">
            <a:avLst/>
          </a:prstGeom>
          <a:noFill/>
          <a:ln>
            <a:noFill/>
          </a:ln>
        </p:spPr>
        <p:txBody>
          <a:bodyPr spcFirstLastPara="1" wrap="square" lIns="91400" tIns="45700" rIns="91400" bIns="45700" anchor="ctr" anchorCtr="0">
            <a:noAutofit/>
          </a:bodyPr>
          <a:lstStyle>
            <a:lvl1pPr lvl="0" algn="l">
              <a:lnSpc>
                <a:spcPct val="80000"/>
              </a:lnSpc>
              <a:spcBef>
                <a:spcPts val="0"/>
              </a:spcBef>
              <a:spcAft>
                <a:spcPts val="0"/>
              </a:spcAft>
              <a:buSzPts val="1400"/>
              <a:buNone/>
              <a:defRPr>
                <a:solidFill>
                  <a:schemeClr val="accent1"/>
                </a:solidFill>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
        <p:nvSpPr>
          <p:cNvPr id="151" name="Google Shape;151;p68"/>
          <p:cNvSpPr/>
          <p:nvPr/>
        </p:nvSpPr>
        <p:spPr>
          <a:xfrm>
            <a:off x="575611" y="1979318"/>
            <a:ext cx="464815" cy="464815"/>
          </a:xfrm>
          <a:prstGeom prst="ellipse">
            <a:avLst/>
          </a:prstGeom>
          <a:solidFill>
            <a:srgbClr val="38C6F4"/>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4000">
              <a:solidFill>
                <a:schemeClr val="accent5"/>
              </a:solidFill>
              <a:latin typeface="Arial"/>
              <a:ea typeface="Arial"/>
              <a:cs typeface="Arial"/>
              <a:sym typeface="Arial"/>
            </a:endParaRPr>
          </a:p>
        </p:txBody>
      </p:sp>
      <p:sp>
        <p:nvSpPr>
          <p:cNvPr id="152" name="Google Shape;152;p68"/>
          <p:cNvSpPr/>
          <p:nvPr/>
        </p:nvSpPr>
        <p:spPr>
          <a:xfrm>
            <a:off x="575610" y="1328927"/>
            <a:ext cx="464815" cy="464815"/>
          </a:xfrm>
          <a:prstGeom prst="ellipse">
            <a:avLst/>
          </a:prstGeom>
          <a:solidFill>
            <a:srgbClr val="00394F"/>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4000">
              <a:solidFill>
                <a:schemeClr val="accent5"/>
              </a:solidFill>
              <a:latin typeface="Arial"/>
              <a:ea typeface="Arial"/>
              <a:cs typeface="Arial"/>
              <a:sym typeface="Arial"/>
            </a:endParaRPr>
          </a:p>
        </p:txBody>
      </p:sp>
      <p:sp>
        <p:nvSpPr>
          <p:cNvPr id="153" name="Google Shape;153;p68"/>
          <p:cNvSpPr/>
          <p:nvPr/>
        </p:nvSpPr>
        <p:spPr>
          <a:xfrm>
            <a:off x="575611" y="2627446"/>
            <a:ext cx="464815" cy="464815"/>
          </a:xfrm>
          <a:prstGeom prst="ellipse">
            <a:avLst/>
          </a:prstGeom>
          <a:solidFill>
            <a:schemeClr val="lt2"/>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4000">
              <a:solidFill>
                <a:schemeClr val="accent5"/>
              </a:solidFill>
              <a:latin typeface="Arial"/>
              <a:ea typeface="Arial"/>
              <a:cs typeface="Arial"/>
              <a:sym typeface="Arial"/>
            </a:endParaRPr>
          </a:p>
        </p:txBody>
      </p:sp>
      <p:sp>
        <p:nvSpPr>
          <p:cNvPr id="154" name="Google Shape;154;p68"/>
          <p:cNvSpPr txBox="1">
            <a:spLocks noGrp="1"/>
          </p:cNvSpPr>
          <p:nvPr>
            <p:ph type="body" idx="1"/>
          </p:nvPr>
        </p:nvSpPr>
        <p:spPr>
          <a:xfrm>
            <a:off x="1172384" y="1334842"/>
            <a:ext cx="5678748"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accent1"/>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55" name="Google Shape;155;p68"/>
          <p:cNvSpPr txBox="1">
            <a:spLocks noGrp="1"/>
          </p:cNvSpPr>
          <p:nvPr>
            <p:ph type="body" idx="2"/>
          </p:nvPr>
        </p:nvSpPr>
        <p:spPr>
          <a:xfrm>
            <a:off x="1172385" y="1984561"/>
            <a:ext cx="5678748"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accent1"/>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56" name="Google Shape;156;p68"/>
          <p:cNvSpPr txBox="1">
            <a:spLocks noGrp="1"/>
          </p:cNvSpPr>
          <p:nvPr>
            <p:ph type="body" idx="3"/>
          </p:nvPr>
        </p:nvSpPr>
        <p:spPr>
          <a:xfrm>
            <a:off x="1172385" y="2627446"/>
            <a:ext cx="5678748"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accent1"/>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57" name="Google Shape;157;p68"/>
          <p:cNvSpPr txBox="1">
            <a:spLocks noGrp="1"/>
          </p:cNvSpPr>
          <p:nvPr>
            <p:ph type="body" idx="4"/>
          </p:nvPr>
        </p:nvSpPr>
        <p:spPr>
          <a:xfrm>
            <a:off x="575611" y="1327521"/>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800"/>
              <a:buFont typeface="Arial"/>
              <a:buNone/>
              <a:defRPr sz="20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58" name="Google Shape;158;p68"/>
          <p:cNvSpPr txBox="1">
            <a:spLocks noGrp="1"/>
          </p:cNvSpPr>
          <p:nvPr>
            <p:ph type="body" idx="5"/>
          </p:nvPr>
        </p:nvSpPr>
        <p:spPr>
          <a:xfrm>
            <a:off x="575611" y="1979318"/>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800"/>
              <a:buFont typeface="Arial"/>
              <a:buNone/>
              <a:defRPr sz="20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59" name="Google Shape;159;p68"/>
          <p:cNvSpPr txBox="1">
            <a:spLocks noGrp="1"/>
          </p:cNvSpPr>
          <p:nvPr>
            <p:ph type="body" idx="6"/>
          </p:nvPr>
        </p:nvSpPr>
        <p:spPr>
          <a:xfrm>
            <a:off x="575612" y="2625493"/>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800"/>
              <a:buFont typeface="Arial"/>
              <a:buNone/>
              <a:defRPr sz="20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60" name="Google Shape;160;p68"/>
          <p:cNvSpPr/>
          <p:nvPr/>
        </p:nvSpPr>
        <p:spPr>
          <a:xfrm>
            <a:off x="575612" y="3274581"/>
            <a:ext cx="464815" cy="464815"/>
          </a:xfrm>
          <a:prstGeom prst="ellipse">
            <a:avLst/>
          </a:prstGeom>
          <a:solidFill>
            <a:schemeClr val="accent6"/>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4000">
              <a:solidFill>
                <a:schemeClr val="accent5"/>
              </a:solidFill>
              <a:latin typeface="Arial"/>
              <a:ea typeface="Arial"/>
              <a:cs typeface="Arial"/>
              <a:sym typeface="Arial"/>
            </a:endParaRPr>
          </a:p>
        </p:txBody>
      </p:sp>
      <p:sp>
        <p:nvSpPr>
          <p:cNvPr id="161" name="Google Shape;161;p68"/>
          <p:cNvSpPr txBox="1">
            <a:spLocks noGrp="1"/>
          </p:cNvSpPr>
          <p:nvPr>
            <p:ph type="body" idx="7"/>
          </p:nvPr>
        </p:nvSpPr>
        <p:spPr>
          <a:xfrm>
            <a:off x="1172386" y="3274581"/>
            <a:ext cx="5678748"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accent1"/>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62" name="Google Shape;162;p68"/>
          <p:cNvSpPr txBox="1">
            <a:spLocks noGrp="1"/>
          </p:cNvSpPr>
          <p:nvPr>
            <p:ph type="body" idx="8"/>
          </p:nvPr>
        </p:nvSpPr>
        <p:spPr>
          <a:xfrm>
            <a:off x="575613" y="3272628"/>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800"/>
              <a:buFont typeface="Arial"/>
              <a:buNone/>
              <a:defRPr sz="20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63" name="Google Shape;163;p68"/>
          <p:cNvSpPr/>
          <p:nvPr/>
        </p:nvSpPr>
        <p:spPr>
          <a:xfrm>
            <a:off x="575613" y="3921716"/>
            <a:ext cx="464815" cy="464815"/>
          </a:xfrm>
          <a:prstGeom prst="ellipse">
            <a:avLst/>
          </a:prstGeom>
          <a:solidFill>
            <a:srgbClr val="00394F"/>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4000">
              <a:solidFill>
                <a:schemeClr val="accent5"/>
              </a:solidFill>
              <a:latin typeface="Arial"/>
              <a:ea typeface="Arial"/>
              <a:cs typeface="Arial"/>
              <a:sym typeface="Arial"/>
            </a:endParaRPr>
          </a:p>
        </p:txBody>
      </p:sp>
      <p:sp>
        <p:nvSpPr>
          <p:cNvPr id="164" name="Google Shape;164;p68"/>
          <p:cNvSpPr txBox="1">
            <a:spLocks noGrp="1"/>
          </p:cNvSpPr>
          <p:nvPr>
            <p:ph type="body" idx="9"/>
          </p:nvPr>
        </p:nvSpPr>
        <p:spPr>
          <a:xfrm>
            <a:off x="1172387" y="3921716"/>
            <a:ext cx="5678748"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accent1"/>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65" name="Google Shape;165;p68"/>
          <p:cNvSpPr txBox="1">
            <a:spLocks noGrp="1"/>
          </p:cNvSpPr>
          <p:nvPr>
            <p:ph type="body" idx="13"/>
          </p:nvPr>
        </p:nvSpPr>
        <p:spPr>
          <a:xfrm>
            <a:off x="575614" y="3919763"/>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800"/>
              <a:buFont typeface="Arial"/>
              <a:buNone/>
              <a:defRPr sz="20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_Circled_Bullets">
  <p:cSld name="6_Circled_Bullets">
    <p:spTree>
      <p:nvGrpSpPr>
        <p:cNvPr id="1" name="Shape 166"/>
        <p:cNvGrpSpPr/>
        <p:nvPr/>
      </p:nvGrpSpPr>
      <p:grpSpPr>
        <a:xfrm>
          <a:off x="0" y="0"/>
          <a:ext cx="0" cy="0"/>
          <a:chOff x="0" y="0"/>
          <a:chExt cx="0" cy="0"/>
        </a:xfrm>
      </p:grpSpPr>
      <p:sp>
        <p:nvSpPr>
          <p:cNvPr id="167" name="Google Shape;167;p69"/>
          <p:cNvSpPr txBox="1">
            <a:spLocks noGrp="1"/>
          </p:cNvSpPr>
          <p:nvPr>
            <p:ph type="title"/>
          </p:nvPr>
        </p:nvSpPr>
        <p:spPr>
          <a:xfrm>
            <a:off x="438150" y="341313"/>
            <a:ext cx="8345488" cy="731837"/>
          </a:xfrm>
          <a:prstGeom prst="rect">
            <a:avLst/>
          </a:prstGeom>
          <a:noFill/>
          <a:ln>
            <a:noFill/>
          </a:ln>
        </p:spPr>
        <p:txBody>
          <a:bodyPr spcFirstLastPara="1" wrap="square" lIns="91400" tIns="45700" rIns="91400" bIns="45700" anchor="ctr" anchorCtr="0">
            <a:noAutofit/>
          </a:bodyPr>
          <a:lstStyle>
            <a:lvl1pPr lvl="0" algn="l">
              <a:lnSpc>
                <a:spcPct val="80000"/>
              </a:lnSpc>
              <a:spcBef>
                <a:spcPts val="0"/>
              </a:spcBef>
              <a:spcAft>
                <a:spcPts val="0"/>
              </a:spcAft>
              <a:buSzPts val="1400"/>
              <a:buNone/>
              <a:defRPr>
                <a:solidFill>
                  <a:srgbClr val="004C69"/>
                </a:solidFill>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
        <p:nvSpPr>
          <p:cNvPr id="168" name="Google Shape;168;p69"/>
          <p:cNvSpPr/>
          <p:nvPr/>
        </p:nvSpPr>
        <p:spPr>
          <a:xfrm>
            <a:off x="575611" y="1979318"/>
            <a:ext cx="464815" cy="464815"/>
          </a:xfrm>
          <a:prstGeom prst="ellipse">
            <a:avLst/>
          </a:prstGeom>
          <a:solidFill>
            <a:srgbClr val="38C6F4"/>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sp>
        <p:nvSpPr>
          <p:cNvPr id="169" name="Google Shape;169;p69"/>
          <p:cNvSpPr/>
          <p:nvPr/>
        </p:nvSpPr>
        <p:spPr>
          <a:xfrm>
            <a:off x="575610" y="1328927"/>
            <a:ext cx="464815" cy="464815"/>
          </a:xfrm>
          <a:prstGeom prst="ellipse">
            <a:avLst/>
          </a:prstGeom>
          <a:solidFill>
            <a:srgbClr val="00394F"/>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170" name="Google Shape;170;p69"/>
          <p:cNvSpPr/>
          <p:nvPr/>
        </p:nvSpPr>
        <p:spPr>
          <a:xfrm>
            <a:off x="575611" y="2627446"/>
            <a:ext cx="464815" cy="464815"/>
          </a:xfrm>
          <a:prstGeom prst="ellipse">
            <a:avLst/>
          </a:prstGeom>
          <a:solidFill>
            <a:schemeClr val="lt2"/>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sp>
        <p:nvSpPr>
          <p:cNvPr id="171" name="Google Shape;171;p69"/>
          <p:cNvSpPr txBox="1">
            <a:spLocks noGrp="1"/>
          </p:cNvSpPr>
          <p:nvPr>
            <p:ph type="body" idx="1"/>
          </p:nvPr>
        </p:nvSpPr>
        <p:spPr>
          <a:xfrm>
            <a:off x="1172384" y="1334842"/>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72" name="Google Shape;172;p69"/>
          <p:cNvSpPr txBox="1">
            <a:spLocks noGrp="1"/>
          </p:cNvSpPr>
          <p:nvPr>
            <p:ph type="body" idx="2"/>
          </p:nvPr>
        </p:nvSpPr>
        <p:spPr>
          <a:xfrm>
            <a:off x="1172385" y="1984561"/>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73" name="Google Shape;173;p69"/>
          <p:cNvSpPr txBox="1">
            <a:spLocks noGrp="1"/>
          </p:cNvSpPr>
          <p:nvPr>
            <p:ph type="body" idx="3"/>
          </p:nvPr>
        </p:nvSpPr>
        <p:spPr>
          <a:xfrm>
            <a:off x="1172385" y="2627446"/>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74" name="Google Shape;174;p69"/>
          <p:cNvSpPr txBox="1">
            <a:spLocks noGrp="1"/>
          </p:cNvSpPr>
          <p:nvPr>
            <p:ph type="body" idx="4"/>
          </p:nvPr>
        </p:nvSpPr>
        <p:spPr>
          <a:xfrm>
            <a:off x="575611" y="1327521"/>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75" name="Google Shape;175;p69"/>
          <p:cNvSpPr txBox="1">
            <a:spLocks noGrp="1"/>
          </p:cNvSpPr>
          <p:nvPr>
            <p:ph type="body" idx="5"/>
          </p:nvPr>
        </p:nvSpPr>
        <p:spPr>
          <a:xfrm>
            <a:off x="575611" y="1979318"/>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76" name="Google Shape;176;p69"/>
          <p:cNvSpPr txBox="1">
            <a:spLocks noGrp="1"/>
          </p:cNvSpPr>
          <p:nvPr>
            <p:ph type="body" idx="6"/>
          </p:nvPr>
        </p:nvSpPr>
        <p:spPr>
          <a:xfrm>
            <a:off x="575612" y="2625493"/>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77" name="Google Shape;177;p69"/>
          <p:cNvSpPr/>
          <p:nvPr/>
        </p:nvSpPr>
        <p:spPr>
          <a:xfrm>
            <a:off x="575612" y="3274581"/>
            <a:ext cx="464815" cy="464815"/>
          </a:xfrm>
          <a:prstGeom prst="ellipse">
            <a:avLst/>
          </a:prstGeom>
          <a:solidFill>
            <a:schemeClr val="accent6"/>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sp>
        <p:nvSpPr>
          <p:cNvPr id="178" name="Google Shape;178;p69"/>
          <p:cNvSpPr txBox="1">
            <a:spLocks noGrp="1"/>
          </p:cNvSpPr>
          <p:nvPr>
            <p:ph type="body" idx="7"/>
          </p:nvPr>
        </p:nvSpPr>
        <p:spPr>
          <a:xfrm>
            <a:off x="1172386" y="3274581"/>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79" name="Google Shape;179;p69"/>
          <p:cNvSpPr txBox="1">
            <a:spLocks noGrp="1"/>
          </p:cNvSpPr>
          <p:nvPr>
            <p:ph type="body" idx="8"/>
          </p:nvPr>
        </p:nvSpPr>
        <p:spPr>
          <a:xfrm>
            <a:off x="575613" y="3272628"/>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80" name="Google Shape;180;p69"/>
          <p:cNvSpPr/>
          <p:nvPr/>
        </p:nvSpPr>
        <p:spPr>
          <a:xfrm>
            <a:off x="575613" y="3921716"/>
            <a:ext cx="464815" cy="464815"/>
          </a:xfrm>
          <a:prstGeom prst="ellipse">
            <a:avLst/>
          </a:prstGeom>
          <a:solidFill>
            <a:srgbClr val="00384E"/>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sp>
        <p:nvSpPr>
          <p:cNvPr id="181" name="Google Shape;181;p69"/>
          <p:cNvSpPr txBox="1">
            <a:spLocks noGrp="1"/>
          </p:cNvSpPr>
          <p:nvPr>
            <p:ph type="body" idx="9"/>
          </p:nvPr>
        </p:nvSpPr>
        <p:spPr>
          <a:xfrm>
            <a:off x="1172387" y="3921716"/>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82" name="Google Shape;182;p69"/>
          <p:cNvSpPr txBox="1">
            <a:spLocks noGrp="1"/>
          </p:cNvSpPr>
          <p:nvPr>
            <p:ph type="body" idx="13"/>
          </p:nvPr>
        </p:nvSpPr>
        <p:spPr>
          <a:xfrm>
            <a:off x="575614" y="3919763"/>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83" name="Google Shape;183;p69"/>
          <p:cNvSpPr/>
          <p:nvPr/>
        </p:nvSpPr>
        <p:spPr>
          <a:xfrm>
            <a:off x="4414576" y="1983084"/>
            <a:ext cx="464815" cy="464815"/>
          </a:xfrm>
          <a:prstGeom prst="ellipse">
            <a:avLst/>
          </a:prstGeom>
          <a:solidFill>
            <a:schemeClr val="accent6"/>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sp>
        <p:nvSpPr>
          <p:cNvPr id="184" name="Google Shape;184;p69"/>
          <p:cNvSpPr/>
          <p:nvPr/>
        </p:nvSpPr>
        <p:spPr>
          <a:xfrm>
            <a:off x="4414575" y="1332693"/>
            <a:ext cx="464815" cy="464815"/>
          </a:xfrm>
          <a:prstGeom prst="ellipse">
            <a:avLst/>
          </a:prstGeom>
          <a:solidFill>
            <a:srgbClr val="00394F"/>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sp>
        <p:nvSpPr>
          <p:cNvPr id="185" name="Google Shape;185;p69"/>
          <p:cNvSpPr/>
          <p:nvPr/>
        </p:nvSpPr>
        <p:spPr>
          <a:xfrm>
            <a:off x="4414576" y="2631212"/>
            <a:ext cx="464815" cy="464815"/>
          </a:xfrm>
          <a:prstGeom prst="ellipse">
            <a:avLst/>
          </a:prstGeom>
          <a:solidFill>
            <a:schemeClr val="accent5"/>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sp>
        <p:nvSpPr>
          <p:cNvPr id="186" name="Google Shape;186;p69"/>
          <p:cNvSpPr txBox="1">
            <a:spLocks noGrp="1"/>
          </p:cNvSpPr>
          <p:nvPr>
            <p:ph type="body" idx="14"/>
          </p:nvPr>
        </p:nvSpPr>
        <p:spPr>
          <a:xfrm>
            <a:off x="5011349" y="1338608"/>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87" name="Google Shape;187;p69"/>
          <p:cNvSpPr txBox="1">
            <a:spLocks noGrp="1"/>
          </p:cNvSpPr>
          <p:nvPr>
            <p:ph type="body" idx="15"/>
          </p:nvPr>
        </p:nvSpPr>
        <p:spPr>
          <a:xfrm>
            <a:off x="5011350" y="1988327"/>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88" name="Google Shape;188;p69"/>
          <p:cNvSpPr txBox="1">
            <a:spLocks noGrp="1"/>
          </p:cNvSpPr>
          <p:nvPr>
            <p:ph type="body" idx="16"/>
          </p:nvPr>
        </p:nvSpPr>
        <p:spPr>
          <a:xfrm>
            <a:off x="5011350" y="2631212"/>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89" name="Google Shape;189;p69"/>
          <p:cNvSpPr txBox="1">
            <a:spLocks noGrp="1"/>
          </p:cNvSpPr>
          <p:nvPr>
            <p:ph type="body" idx="17"/>
          </p:nvPr>
        </p:nvSpPr>
        <p:spPr>
          <a:xfrm>
            <a:off x="4414576" y="1331287"/>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90" name="Google Shape;190;p69"/>
          <p:cNvSpPr txBox="1">
            <a:spLocks noGrp="1"/>
          </p:cNvSpPr>
          <p:nvPr>
            <p:ph type="body" idx="18"/>
          </p:nvPr>
        </p:nvSpPr>
        <p:spPr>
          <a:xfrm>
            <a:off x="4414576" y="1983084"/>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91" name="Google Shape;191;p69"/>
          <p:cNvSpPr txBox="1">
            <a:spLocks noGrp="1"/>
          </p:cNvSpPr>
          <p:nvPr>
            <p:ph type="body" idx="19"/>
          </p:nvPr>
        </p:nvSpPr>
        <p:spPr>
          <a:xfrm>
            <a:off x="4414577" y="2629259"/>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92" name="Google Shape;192;p69"/>
          <p:cNvSpPr/>
          <p:nvPr/>
        </p:nvSpPr>
        <p:spPr>
          <a:xfrm>
            <a:off x="4414577" y="3278347"/>
            <a:ext cx="464815" cy="464815"/>
          </a:xfrm>
          <a:prstGeom prst="ellipse">
            <a:avLst/>
          </a:prstGeom>
          <a:solidFill>
            <a:schemeClr val="lt2"/>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sp>
        <p:nvSpPr>
          <p:cNvPr id="193" name="Google Shape;193;p69"/>
          <p:cNvSpPr txBox="1">
            <a:spLocks noGrp="1"/>
          </p:cNvSpPr>
          <p:nvPr>
            <p:ph type="body" idx="20"/>
          </p:nvPr>
        </p:nvSpPr>
        <p:spPr>
          <a:xfrm>
            <a:off x="5011351" y="3278347"/>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94" name="Google Shape;194;p69"/>
          <p:cNvSpPr txBox="1">
            <a:spLocks noGrp="1"/>
          </p:cNvSpPr>
          <p:nvPr>
            <p:ph type="body" idx="21"/>
          </p:nvPr>
        </p:nvSpPr>
        <p:spPr>
          <a:xfrm>
            <a:off x="4414578" y="3276394"/>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95" name="Google Shape;195;p69"/>
          <p:cNvSpPr/>
          <p:nvPr/>
        </p:nvSpPr>
        <p:spPr>
          <a:xfrm>
            <a:off x="4414578" y="3925482"/>
            <a:ext cx="464815" cy="464815"/>
          </a:xfrm>
          <a:prstGeom prst="ellipse">
            <a:avLst/>
          </a:prstGeom>
          <a:solidFill>
            <a:srgbClr val="00384E"/>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1800">
              <a:solidFill>
                <a:schemeClr val="lt2"/>
              </a:solidFill>
              <a:latin typeface="Arial"/>
              <a:ea typeface="Arial"/>
              <a:cs typeface="Arial"/>
              <a:sym typeface="Arial"/>
            </a:endParaRPr>
          </a:p>
        </p:txBody>
      </p:sp>
      <p:sp>
        <p:nvSpPr>
          <p:cNvPr id="196" name="Google Shape;196;p69"/>
          <p:cNvSpPr txBox="1">
            <a:spLocks noGrp="1"/>
          </p:cNvSpPr>
          <p:nvPr>
            <p:ph type="body" idx="22"/>
          </p:nvPr>
        </p:nvSpPr>
        <p:spPr>
          <a:xfrm>
            <a:off x="5011352" y="3925482"/>
            <a:ext cx="2175886" cy="461327"/>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620"/>
              <a:buFont typeface="Arial"/>
              <a:buNone/>
              <a:defRPr sz="1800" b="0" i="0" u="none" strike="noStrike" cap="none">
                <a:solidFill>
                  <a:srgbClr val="004C69"/>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97" name="Google Shape;197;p69"/>
          <p:cNvSpPr txBox="1">
            <a:spLocks noGrp="1"/>
          </p:cNvSpPr>
          <p:nvPr>
            <p:ph type="body" idx="23"/>
          </p:nvPr>
        </p:nvSpPr>
        <p:spPr>
          <a:xfrm>
            <a:off x="4414579" y="3923529"/>
            <a:ext cx="464815" cy="461327"/>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1620"/>
              <a:buFont typeface="Arial"/>
              <a:buNone/>
              <a:defRPr sz="18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losing Slide">
  <p:cSld name="Closing Slide">
    <p:bg>
      <p:bgPr>
        <a:solidFill>
          <a:schemeClr val="accent5"/>
        </a:solidFill>
        <a:effectLst/>
      </p:bgPr>
    </p:bg>
    <p:spTree>
      <p:nvGrpSpPr>
        <p:cNvPr id="1" name="Shape 198"/>
        <p:cNvGrpSpPr/>
        <p:nvPr/>
      </p:nvGrpSpPr>
      <p:grpSpPr>
        <a:xfrm>
          <a:off x="0" y="0"/>
          <a:ext cx="0" cy="0"/>
          <a:chOff x="0" y="0"/>
          <a:chExt cx="0" cy="0"/>
        </a:xfrm>
      </p:grpSpPr>
      <p:sp>
        <p:nvSpPr>
          <p:cNvPr id="199" name="Google Shape;199;p70"/>
          <p:cNvSpPr/>
          <p:nvPr/>
        </p:nvSpPr>
        <p:spPr>
          <a:xfrm>
            <a:off x="0" y="0"/>
            <a:ext cx="9144000" cy="5143500"/>
          </a:xfrm>
          <a:prstGeom prst="rect">
            <a:avLst/>
          </a:prstGeom>
          <a:solidFill>
            <a:srgbClr val="00394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nvGrpSpPr>
          <p:cNvPr id="200" name="Google Shape;200;p70"/>
          <p:cNvGrpSpPr/>
          <p:nvPr/>
        </p:nvGrpSpPr>
        <p:grpSpPr>
          <a:xfrm>
            <a:off x="3746294" y="2129856"/>
            <a:ext cx="1617944" cy="860542"/>
            <a:chOff x="310" y="249"/>
            <a:chExt cx="502" cy="267"/>
          </a:xfrm>
        </p:grpSpPr>
        <p:sp>
          <p:nvSpPr>
            <p:cNvPr id="201" name="Google Shape;201;p70"/>
            <p:cNvSpPr/>
            <p:nvPr/>
          </p:nvSpPr>
          <p:spPr>
            <a:xfrm>
              <a:off x="452" y="426"/>
              <a:ext cx="22" cy="88"/>
            </a:xfrm>
            <a:prstGeom prst="rect">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2" name="Google Shape;202;p70"/>
            <p:cNvSpPr/>
            <p:nvPr/>
          </p:nvSpPr>
          <p:spPr>
            <a:xfrm>
              <a:off x="585" y="425"/>
              <a:ext cx="66" cy="91"/>
            </a:xfrm>
            <a:custGeom>
              <a:avLst/>
              <a:gdLst/>
              <a:ahLst/>
              <a:cxnLst/>
              <a:rect l="l" t="t" r="r" b="b"/>
              <a:pathLst>
                <a:path w="51" h="69" extrusionOk="0">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3" name="Google Shape;203;p70"/>
            <p:cNvSpPr/>
            <p:nvPr/>
          </p:nvSpPr>
          <p:spPr>
            <a:xfrm>
              <a:off x="355" y="425"/>
              <a:ext cx="67" cy="91"/>
            </a:xfrm>
            <a:custGeom>
              <a:avLst/>
              <a:gdLst/>
              <a:ahLst/>
              <a:cxnLst/>
              <a:rect l="l" t="t" r="r" b="b"/>
              <a:pathLst>
                <a:path w="51" h="69" extrusionOk="0">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4" name="Google Shape;204;p70"/>
            <p:cNvSpPr/>
            <p:nvPr/>
          </p:nvSpPr>
          <p:spPr>
            <a:xfrm>
              <a:off x="675" y="425"/>
              <a:ext cx="91" cy="91"/>
            </a:xfrm>
            <a:custGeom>
              <a:avLst/>
              <a:gdLst/>
              <a:ahLst/>
              <a:cxnLst/>
              <a:rect l="l" t="t" r="r" b="b"/>
              <a:pathLst>
                <a:path w="70" h="69" extrusionOk="0">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5" name="Google Shape;205;p70"/>
            <p:cNvSpPr/>
            <p:nvPr/>
          </p:nvSpPr>
          <p:spPr>
            <a:xfrm>
              <a:off x="503" y="425"/>
              <a:ext cx="60" cy="91"/>
            </a:xfrm>
            <a:custGeom>
              <a:avLst/>
              <a:gdLst/>
              <a:ahLst/>
              <a:cxnLst/>
              <a:rect l="l" t="t" r="r" b="b"/>
              <a:pathLst>
                <a:path w="46" h="69" extrusionOk="0">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6" name="Google Shape;206;p70"/>
            <p:cNvSpPr/>
            <p:nvPr/>
          </p:nvSpPr>
          <p:spPr>
            <a:xfrm>
              <a:off x="31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7" name="Google Shape;207;p70"/>
            <p:cNvSpPr/>
            <p:nvPr/>
          </p:nvSpPr>
          <p:spPr>
            <a:xfrm>
              <a:off x="37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8" name="Google Shape;208;p70"/>
            <p:cNvSpPr/>
            <p:nvPr/>
          </p:nvSpPr>
          <p:spPr>
            <a:xfrm>
              <a:off x="430" y="249"/>
              <a:ext cx="22" cy="139"/>
            </a:xfrm>
            <a:custGeom>
              <a:avLst/>
              <a:gdLst/>
              <a:ahLst/>
              <a:cxnLst/>
              <a:rect l="l" t="t" r="r" b="b"/>
              <a:pathLst>
                <a:path w="17" h="106" extrusionOk="0">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9" name="Google Shape;209;p70"/>
            <p:cNvSpPr/>
            <p:nvPr/>
          </p:nvSpPr>
          <p:spPr>
            <a:xfrm>
              <a:off x="49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0" name="Google Shape;210;p70"/>
            <p:cNvSpPr/>
            <p:nvPr/>
          </p:nvSpPr>
          <p:spPr>
            <a:xfrm>
              <a:off x="55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1" name="Google Shape;211;p70"/>
            <p:cNvSpPr/>
            <p:nvPr/>
          </p:nvSpPr>
          <p:spPr>
            <a:xfrm>
              <a:off x="61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2" name="Google Shape;212;p70"/>
            <p:cNvSpPr/>
            <p:nvPr/>
          </p:nvSpPr>
          <p:spPr>
            <a:xfrm>
              <a:off x="670" y="249"/>
              <a:ext cx="22" cy="139"/>
            </a:xfrm>
            <a:custGeom>
              <a:avLst/>
              <a:gdLst/>
              <a:ahLst/>
              <a:cxnLst/>
              <a:rect l="l" t="t" r="r" b="b"/>
              <a:pathLst>
                <a:path w="17" h="106" extrusionOk="0">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3" name="Google Shape;213;p70"/>
            <p:cNvSpPr/>
            <p:nvPr/>
          </p:nvSpPr>
          <p:spPr>
            <a:xfrm>
              <a:off x="73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4" name="Google Shape;214;p70"/>
            <p:cNvSpPr/>
            <p:nvPr/>
          </p:nvSpPr>
          <p:spPr>
            <a:xfrm>
              <a:off x="790" y="321"/>
              <a:ext cx="22" cy="45"/>
            </a:xfrm>
            <a:custGeom>
              <a:avLst/>
              <a:gdLst/>
              <a:ahLst/>
              <a:cxnLst/>
              <a:rect l="l" t="t" r="r" b="b"/>
              <a:pathLst>
                <a:path w="17" h="34" extrusionOk="0">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3_Closing Slide">
  <p:cSld name="3_Closing Slide">
    <p:bg>
      <p:bgPr>
        <a:solidFill>
          <a:schemeClr val="accent5"/>
        </a:solidFill>
        <a:effectLst/>
      </p:bgPr>
    </p:bg>
    <p:spTree>
      <p:nvGrpSpPr>
        <p:cNvPr id="1" name="Shape 215"/>
        <p:cNvGrpSpPr/>
        <p:nvPr/>
      </p:nvGrpSpPr>
      <p:grpSpPr>
        <a:xfrm>
          <a:off x="0" y="0"/>
          <a:ext cx="0" cy="0"/>
          <a:chOff x="0" y="0"/>
          <a:chExt cx="0" cy="0"/>
        </a:xfrm>
      </p:grpSpPr>
      <p:grpSp>
        <p:nvGrpSpPr>
          <p:cNvPr id="216" name="Google Shape;216;p71"/>
          <p:cNvGrpSpPr/>
          <p:nvPr/>
        </p:nvGrpSpPr>
        <p:grpSpPr>
          <a:xfrm>
            <a:off x="3746294" y="2129856"/>
            <a:ext cx="1617944" cy="860542"/>
            <a:chOff x="310" y="249"/>
            <a:chExt cx="502" cy="267"/>
          </a:xfrm>
        </p:grpSpPr>
        <p:sp>
          <p:nvSpPr>
            <p:cNvPr id="217" name="Google Shape;217;p71"/>
            <p:cNvSpPr/>
            <p:nvPr/>
          </p:nvSpPr>
          <p:spPr>
            <a:xfrm>
              <a:off x="452" y="426"/>
              <a:ext cx="22" cy="88"/>
            </a:xfrm>
            <a:prstGeom prst="rect">
              <a:avLst/>
            </a:pr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8" name="Google Shape;218;p71"/>
            <p:cNvSpPr/>
            <p:nvPr/>
          </p:nvSpPr>
          <p:spPr>
            <a:xfrm>
              <a:off x="585" y="425"/>
              <a:ext cx="66" cy="91"/>
            </a:xfrm>
            <a:custGeom>
              <a:avLst/>
              <a:gdLst/>
              <a:ahLst/>
              <a:cxnLst/>
              <a:rect l="l" t="t" r="r" b="b"/>
              <a:pathLst>
                <a:path w="51" h="69" extrusionOk="0">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9" name="Google Shape;219;p71"/>
            <p:cNvSpPr/>
            <p:nvPr/>
          </p:nvSpPr>
          <p:spPr>
            <a:xfrm>
              <a:off x="355" y="425"/>
              <a:ext cx="67" cy="91"/>
            </a:xfrm>
            <a:custGeom>
              <a:avLst/>
              <a:gdLst/>
              <a:ahLst/>
              <a:cxnLst/>
              <a:rect l="l" t="t" r="r" b="b"/>
              <a:pathLst>
                <a:path w="51" h="69" extrusionOk="0">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0" name="Google Shape;220;p71"/>
            <p:cNvSpPr/>
            <p:nvPr/>
          </p:nvSpPr>
          <p:spPr>
            <a:xfrm>
              <a:off x="675" y="425"/>
              <a:ext cx="91" cy="91"/>
            </a:xfrm>
            <a:custGeom>
              <a:avLst/>
              <a:gdLst/>
              <a:ahLst/>
              <a:cxnLst/>
              <a:rect l="l" t="t" r="r" b="b"/>
              <a:pathLst>
                <a:path w="70" h="69" extrusionOk="0">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1" name="Google Shape;221;p71"/>
            <p:cNvSpPr/>
            <p:nvPr/>
          </p:nvSpPr>
          <p:spPr>
            <a:xfrm>
              <a:off x="503" y="425"/>
              <a:ext cx="60" cy="91"/>
            </a:xfrm>
            <a:custGeom>
              <a:avLst/>
              <a:gdLst/>
              <a:ahLst/>
              <a:cxnLst/>
              <a:rect l="l" t="t" r="r" b="b"/>
              <a:pathLst>
                <a:path w="46" h="69" extrusionOk="0">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2" name="Google Shape;222;p71"/>
            <p:cNvSpPr/>
            <p:nvPr/>
          </p:nvSpPr>
          <p:spPr>
            <a:xfrm>
              <a:off x="31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3" name="Google Shape;223;p71"/>
            <p:cNvSpPr/>
            <p:nvPr/>
          </p:nvSpPr>
          <p:spPr>
            <a:xfrm>
              <a:off x="37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4" name="Google Shape;224;p71"/>
            <p:cNvSpPr/>
            <p:nvPr/>
          </p:nvSpPr>
          <p:spPr>
            <a:xfrm>
              <a:off x="430" y="249"/>
              <a:ext cx="22" cy="139"/>
            </a:xfrm>
            <a:custGeom>
              <a:avLst/>
              <a:gdLst/>
              <a:ahLst/>
              <a:cxnLst/>
              <a:rect l="l" t="t" r="r" b="b"/>
              <a:pathLst>
                <a:path w="17" h="106" extrusionOk="0">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5" name="Google Shape;225;p71"/>
            <p:cNvSpPr/>
            <p:nvPr/>
          </p:nvSpPr>
          <p:spPr>
            <a:xfrm>
              <a:off x="49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6" name="Google Shape;226;p71"/>
            <p:cNvSpPr/>
            <p:nvPr/>
          </p:nvSpPr>
          <p:spPr>
            <a:xfrm>
              <a:off x="55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7" name="Google Shape;227;p71"/>
            <p:cNvSpPr/>
            <p:nvPr/>
          </p:nvSpPr>
          <p:spPr>
            <a:xfrm>
              <a:off x="61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8" name="Google Shape;228;p71"/>
            <p:cNvSpPr/>
            <p:nvPr/>
          </p:nvSpPr>
          <p:spPr>
            <a:xfrm>
              <a:off x="670" y="249"/>
              <a:ext cx="22" cy="139"/>
            </a:xfrm>
            <a:custGeom>
              <a:avLst/>
              <a:gdLst/>
              <a:ahLst/>
              <a:cxnLst/>
              <a:rect l="l" t="t" r="r" b="b"/>
              <a:pathLst>
                <a:path w="17" h="106" extrusionOk="0">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9" name="Google Shape;229;p71"/>
            <p:cNvSpPr/>
            <p:nvPr/>
          </p:nvSpPr>
          <p:spPr>
            <a:xfrm>
              <a:off x="73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0" name="Google Shape;230;p71"/>
            <p:cNvSpPr/>
            <p:nvPr/>
          </p:nvSpPr>
          <p:spPr>
            <a:xfrm>
              <a:off x="790" y="321"/>
              <a:ext cx="22" cy="45"/>
            </a:xfrm>
            <a:custGeom>
              <a:avLst/>
              <a:gdLst/>
              <a:ahLst/>
              <a:cxnLst/>
              <a:rect l="l" t="t" r="r" b="b"/>
              <a:pathLst>
                <a:path w="17" h="34" extrusionOk="0">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solidFill>
              <a:srgbClr val="00384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1"/>
        <p:cNvGrpSpPr/>
        <p:nvPr/>
      </p:nvGrpSpPr>
      <p:grpSpPr>
        <a:xfrm>
          <a:off x="0" y="0"/>
          <a:ext cx="0" cy="0"/>
          <a:chOff x="0" y="0"/>
          <a:chExt cx="0" cy="0"/>
        </a:xfrm>
      </p:grpSpPr>
      <p:sp>
        <p:nvSpPr>
          <p:cNvPr id="232" name="Google Shape;232;p72"/>
          <p:cNvSpPr txBox="1">
            <a:spLocks noGrp="1"/>
          </p:cNvSpPr>
          <p:nvPr>
            <p:ph type="title"/>
          </p:nvPr>
        </p:nvSpPr>
        <p:spPr>
          <a:xfrm>
            <a:off x="438150" y="341313"/>
            <a:ext cx="8345488" cy="731837"/>
          </a:xfrm>
          <a:prstGeom prst="rect">
            <a:avLst/>
          </a:prstGeom>
          <a:noFill/>
          <a:ln>
            <a:noFill/>
          </a:ln>
        </p:spPr>
        <p:txBody>
          <a:bodyPr spcFirstLastPara="1" wrap="square" lIns="91400" tIns="45700" rIns="91400" bIns="45700" anchor="ctr" anchorCtr="0">
            <a:noAutofit/>
          </a:bodyPr>
          <a:lstStyle>
            <a:lvl1pPr lvl="0" algn="l">
              <a:lnSpc>
                <a:spcPct val="80000"/>
              </a:lnSpc>
              <a:spcBef>
                <a:spcPts val="0"/>
              </a:spcBef>
              <a:spcAft>
                <a:spcPts val="0"/>
              </a:spcAft>
              <a:buSzPts val="1400"/>
              <a:buNone/>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0"/>
        <p:cNvGrpSpPr/>
        <p:nvPr/>
      </p:nvGrpSpPr>
      <p:grpSpPr>
        <a:xfrm>
          <a:off x="0" y="0"/>
          <a:ext cx="0" cy="0"/>
          <a:chOff x="0" y="0"/>
          <a:chExt cx="0" cy="0"/>
        </a:xfrm>
      </p:grpSpPr>
      <p:sp>
        <p:nvSpPr>
          <p:cNvPr id="51" name="Google Shape;51;p60"/>
          <p:cNvSpPr txBox="1">
            <a:spLocks noGrp="1"/>
          </p:cNvSpPr>
          <p:nvPr>
            <p:ph type="sldNum" idx="12"/>
          </p:nvPr>
        </p:nvSpPr>
        <p:spPr>
          <a:xfrm>
            <a:off x="8473441" y="4954263"/>
            <a:ext cx="676910" cy="18923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525">
                <a:solidFill>
                  <a:srgbClr val="595959"/>
                </a:solidFill>
                <a:latin typeface="Arial"/>
                <a:ea typeface="Arial"/>
                <a:cs typeface="Arial"/>
                <a:sym typeface="Arial"/>
              </a:defRPr>
            </a:lvl1pPr>
            <a:lvl2pPr marL="0" marR="0" lvl="1" indent="0" algn="r" rtl="0">
              <a:spcBef>
                <a:spcPts val="0"/>
              </a:spcBef>
              <a:spcAft>
                <a:spcPts val="0"/>
              </a:spcAft>
              <a:buNone/>
              <a:defRPr sz="525">
                <a:solidFill>
                  <a:srgbClr val="595959"/>
                </a:solidFill>
                <a:latin typeface="Arial"/>
                <a:ea typeface="Arial"/>
                <a:cs typeface="Arial"/>
                <a:sym typeface="Arial"/>
              </a:defRPr>
            </a:lvl2pPr>
            <a:lvl3pPr marL="0" marR="0" lvl="2" indent="0" algn="r" rtl="0">
              <a:spcBef>
                <a:spcPts val="0"/>
              </a:spcBef>
              <a:spcAft>
                <a:spcPts val="0"/>
              </a:spcAft>
              <a:buNone/>
              <a:defRPr sz="525">
                <a:solidFill>
                  <a:srgbClr val="595959"/>
                </a:solidFill>
                <a:latin typeface="Arial"/>
                <a:ea typeface="Arial"/>
                <a:cs typeface="Arial"/>
                <a:sym typeface="Arial"/>
              </a:defRPr>
            </a:lvl3pPr>
            <a:lvl4pPr marL="0" marR="0" lvl="3" indent="0" algn="r" rtl="0">
              <a:spcBef>
                <a:spcPts val="0"/>
              </a:spcBef>
              <a:spcAft>
                <a:spcPts val="0"/>
              </a:spcAft>
              <a:buNone/>
              <a:defRPr sz="525">
                <a:solidFill>
                  <a:srgbClr val="595959"/>
                </a:solidFill>
                <a:latin typeface="Arial"/>
                <a:ea typeface="Arial"/>
                <a:cs typeface="Arial"/>
                <a:sym typeface="Arial"/>
              </a:defRPr>
            </a:lvl4pPr>
            <a:lvl5pPr marL="0" marR="0" lvl="4" indent="0" algn="r" rtl="0">
              <a:spcBef>
                <a:spcPts val="0"/>
              </a:spcBef>
              <a:spcAft>
                <a:spcPts val="0"/>
              </a:spcAft>
              <a:buNone/>
              <a:defRPr sz="525">
                <a:solidFill>
                  <a:srgbClr val="595959"/>
                </a:solidFill>
                <a:latin typeface="Arial"/>
                <a:ea typeface="Arial"/>
                <a:cs typeface="Arial"/>
                <a:sym typeface="Arial"/>
              </a:defRPr>
            </a:lvl5pPr>
            <a:lvl6pPr marL="0" marR="0" lvl="5" indent="0" algn="r" rtl="0">
              <a:spcBef>
                <a:spcPts val="0"/>
              </a:spcBef>
              <a:spcAft>
                <a:spcPts val="0"/>
              </a:spcAft>
              <a:buNone/>
              <a:defRPr sz="525">
                <a:solidFill>
                  <a:srgbClr val="595959"/>
                </a:solidFill>
                <a:latin typeface="Arial"/>
                <a:ea typeface="Arial"/>
                <a:cs typeface="Arial"/>
                <a:sym typeface="Arial"/>
              </a:defRPr>
            </a:lvl6pPr>
            <a:lvl7pPr marL="0" marR="0" lvl="6" indent="0" algn="r" rtl="0">
              <a:spcBef>
                <a:spcPts val="0"/>
              </a:spcBef>
              <a:spcAft>
                <a:spcPts val="0"/>
              </a:spcAft>
              <a:buNone/>
              <a:defRPr sz="525">
                <a:solidFill>
                  <a:srgbClr val="595959"/>
                </a:solidFill>
                <a:latin typeface="Arial"/>
                <a:ea typeface="Arial"/>
                <a:cs typeface="Arial"/>
                <a:sym typeface="Arial"/>
              </a:defRPr>
            </a:lvl7pPr>
            <a:lvl8pPr marL="0" marR="0" lvl="7" indent="0" algn="r" rtl="0">
              <a:spcBef>
                <a:spcPts val="0"/>
              </a:spcBef>
              <a:spcAft>
                <a:spcPts val="0"/>
              </a:spcAft>
              <a:buNone/>
              <a:defRPr sz="525">
                <a:solidFill>
                  <a:srgbClr val="595959"/>
                </a:solidFill>
                <a:latin typeface="Arial"/>
                <a:ea typeface="Arial"/>
                <a:cs typeface="Arial"/>
                <a:sym typeface="Arial"/>
              </a:defRPr>
            </a:lvl8pPr>
            <a:lvl9pPr marL="0" marR="0" lvl="8" indent="0" algn="r" rtl="0">
              <a:spcBef>
                <a:spcPts val="0"/>
              </a:spcBef>
              <a:spcAft>
                <a:spcPts val="0"/>
              </a:spcAft>
              <a:buNone/>
              <a:defRPr sz="525">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2" name="Google Shape;52;p60"/>
          <p:cNvSpPr txBox="1">
            <a:spLocks noGrp="1"/>
          </p:cNvSpPr>
          <p:nvPr>
            <p:ph type="body" idx="1"/>
          </p:nvPr>
        </p:nvSpPr>
        <p:spPr>
          <a:xfrm>
            <a:off x="144065" y="798944"/>
            <a:ext cx="8853286" cy="4155319"/>
          </a:xfrm>
          <a:prstGeom prst="rect">
            <a:avLst/>
          </a:prstGeom>
          <a:noFill/>
          <a:ln>
            <a:noFill/>
          </a:ln>
        </p:spPr>
        <p:txBody>
          <a:bodyPr spcFirstLastPara="1" wrap="square" lIns="91425" tIns="45700" rIns="182875" bIns="45700" anchor="t" anchorCtr="0">
            <a:noAutofit/>
          </a:bodyPr>
          <a:lstStyle>
            <a:lvl1pPr marL="457200" marR="0" lvl="0" indent="-314325" algn="l" rtl="0">
              <a:lnSpc>
                <a:spcPct val="100000"/>
              </a:lnSpc>
              <a:spcBef>
                <a:spcPts val="600"/>
              </a:spcBef>
              <a:spcAft>
                <a:spcPts val="0"/>
              </a:spcAft>
              <a:buClr>
                <a:schemeClr val="dk2"/>
              </a:buClr>
              <a:buSzPts val="1350"/>
              <a:buFont typeface="Noto Sans Symbols"/>
              <a:buChar char="▪"/>
              <a:defRPr sz="1500" b="0" i="0" u="none" strike="noStrike" cap="none">
                <a:solidFill>
                  <a:srgbClr val="000000"/>
                </a:solidFill>
                <a:latin typeface="Arial"/>
                <a:ea typeface="Arial"/>
                <a:cs typeface="Arial"/>
                <a:sym typeface="Arial"/>
              </a:defRPr>
            </a:lvl1pPr>
            <a:lvl2pPr marL="914400" marR="0" lvl="1" indent="-317500" algn="l" rtl="0">
              <a:lnSpc>
                <a:spcPct val="100000"/>
              </a:lnSpc>
              <a:spcBef>
                <a:spcPts val="600"/>
              </a:spcBef>
              <a:spcAft>
                <a:spcPts val="0"/>
              </a:spcAft>
              <a:buClr>
                <a:schemeClr val="dk2"/>
              </a:buClr>
              <a:buSzPts val="1400"/>
              <a:buFont typeface="Arial"/>
              <a:buChar char="•"/>
              <a:defRPr sz="1400" b="0" i="0" u="none" strike="noStrike" cap="none">
                <a:solidFill>
                  <a:srgbClr val="000000"/>
                </a:solidFill>
                <a:latin typeface="Arial"/>
                <a:ea typeface="Arial"/>
                <a:cs typeface="Arial"/>
                <a:sym typeface="Arial"/>
              </a:defRPr>
            </a:lvl2pPr>
            <a:lvl3pPr marL="1371600" marR="0" lvl="2" indent="-304800" algn="l" rtl="0">
              <a:lnSpc>
                <a:spcPct val="100000"/>
              </a:lnSpc>
              <a:spcBef>
                <a:spcPts val="300"/>
              </a:spcBef>
              <a:spcAft>
                <a:spcPts val="0"/>
              </a:spcAft>
              <a:buClr>
                <a:srgbClr val="000000"/>
              </a:buClr>
              <a:buSzPts val="1200"/>
              <a:buFont typeface="Arial"/>
              <a:buChar char="•"/>
              <a:defRPr sz="1200" b="0" i="0" u="none" strike="noStrike" cap="none">
                <a:solidFill>
                  <a:srgbClr val="000000"/>
                </a:solidFill>
                <a:latin typeface="Arial"/>
                <a:ea typeface="Arial"/>
                <a:cs typeface="Arial"/>
                <a:sym typeface="Arial"/>
              </a:defRPr>
            </a:lvl3pPr>
            <a:lvl4pPr marL="1828800" marR="0" lvl="3" indent="-298450" algn="l" rtl="0">
              <a:lnSpc>
                <a:spcPct val="100000"/>
              </a:lnSpc>
              <a:spcBef>
                <a:spcPts val="30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95000"/>
              </a:lnSpc>
              <a:spcBef>
                <a:spcPts val="625"/>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53" name="Google Shape;53;p60"/>
          <p:cNvSpPr txBox="1">
            <a:spLocks noGrp="1"/>
          </p:cNvSpPr>
          <p:nvPr>
            <p:ph type="title"/>
          </p:nvPr>
        </p:nvSpPr>
        <p:spPr>
          <a:xfrm>
            <a:off x="1" y="41393"/>
            <a:ext cx="9144000" cy="75755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2400"/>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3_Segue">
  <p:cSld name="3_Segue">
    <p:bg>
      <p:bgPr>
        <a:solidFill>
          <a:schemeClr val="lt1"/>
        </a:solidFill>
        <a:effectLst/>
      </p:bgPr>
    </p:bg>
    <p:spTree>
      <p:nvGrpSpPr>
        <p:cNvPr id="1" name="Shape 54"/>
        <p:cNvGrpSpPr/>
        <p:nvPr/>
      </p:nvGrpSpPr>
      <p:grpSpPr>
        <a:xfrm>
          <a:off x="0" y="0"/>
          <a:ext cx="0" cy="0"/>
          <a:chOff x="0" y="0"/>
          <a:chExt cx="0" cy="0"/>
        </a:xfrm>
      </p:grpSpPr>
      <p:sp>
        <p:nvSpPr>
          <p:cNvPr id="55" name="Google Shape;55;p61"/>
          <p:cNvSpPr/>
          <p:nvPr/>
        </p:nvSpPr>
        <p:spPr>
          <a:xfrm>
            <a:off x="0" y="0"/>
            <a:ext cx="9144000" cy="5143499"/>
          </a:xfrm>
          <a:prstGeom prst="rect">
            <a:avLst/>
          </a:prstGeom>
          <a:solidFill>
            <a:srgbClr val="00394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6" name="Google Shape;56;p61"/>
          <p:cNvSpPr txBox="1">
            <a:spLocks noGrp="1"/>
          </p:cNvSpPr>
          <p:nvPr>
            <p:ph type="ctrTitle"/>
          </p:nvPr>
        </p:nvSpPr>
        <p:spPr>
          <a:xfrm>
            <a:off x="416425" y="915409"/>
            <a:ext cx="7598042" cy="2569946"/>
          </a:xfrm>
          <a:prstGeom prst="rect">
            <a:avLst/>
          </a:prstGeom>
          <a:noFill/>
          <a:ln>
            <a:noFill/>
          </a:ln>
        </p:spPr>
        <p:txBody>
          <a:bodyPr spcFirstLastPara="1" wrap="square" lIns="91400" tIns="45700" rIns="91400" bIns="45700" anchor="b" anchorCtr="0">
            <a:noAutofit/>
          </a:bodyPr>
          <a:lstStyle>
            <a:lvl1pPr lvl="0" algn="l">
              <a:lnSpc>
                <a:spcPct val="90000"/>
              </a:lnSpc>
              <a:spcBef>
                <a:spcPts val="0"/>
              </a:spcBef>
              <a:spcAft>
                <a:spcPts val="0"/>
              </a:spcAft>
              <a:buClr>
                <a:schemeClr val="accent5"/>
              </a:buClr>
              <a:buSzPts val="4600"/>
              <a:buFont typeface="Arial"/>
              <a:buNone/>
              <a:defRPr sz="4600" b="0" i="0">
                <a:solidFill>
                  <a:schemeClr val="accent5"/>
                </a:solidFill>
                <a:latin typeface="Arial"/>
                <a:ea typeface="Arial"/>
                <a:cs typeface="Arial"/>
                <a:sym typeface="Arial"/>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
        <p:nvSpPr>
          <p:cNvPr id="57" name="Google Shape;57;p61"/>
          <p:cNvSpPr/>
          <p:nvPr/>
        </p:nvSpPr>
        <p:spPr>
          <a:xfrm>
            <a:off x="8515707" y="4742907"/>
            <a:ext cx="218414" cy="154518"/>
          </a:xfrm>
          <a:prstGeom prst="rect">
            <a:avLst/>
          </a:prstGeom>
          <a:noFill/>
          <a:ln>
            <a:noFill/>
          </a:ln>
        </p:spPr>
        <p:txBody>
          <a:bodyPr spcFirstLastPara="1" wrap="square" lIns="61575" tIns="30775" rIns="61575" bIns="30775" anchor="b" anchorCtr="0">
            <a:spAutoFit/>
          </a:bodyPr>
          <a:lstStyle/>
          <a:p>
            <a:pPr marL="0" marR="0" lvl="0" indent="0" algn="r" rtl="0">
              <a:spcBef>
                <a:spcPts val="0"/>
              </a:spcBef>
              <a:spcAft>
                <a:spcPts val="0"/>
              </a:spcAft>
              <a:buNone/>
            </a:pPr>
            <a:fld id="{00000000-1234-1234-1234-123412341234}" type="slidenum">
              <a:rPr lang="en-US" sz="600">
                <a:solidFill>
                  <a:srgbClr val="076D8E"/>
                </a:solidFill>
                <a:latin typeface="Arial"/>
                <a:ea typeface="Arial"/>
                <a:cs typeface="Arial"/>
                <a:sym typeface="Arial"/>
              </a:rPr>
              <a:t>‹#›</a:t>
            </a:fld>
            <a:endParaRPr sz="600">
              <a:solidFill>
                <a:srgbClr val="076D8E"/>
              </a:solidFill>
              <a:latin typeface="Arial"/>
              <a:ea typeface="Arial"/>
              <a:cs typeface="Arial"/>
              <a:sym typeface="Arial"/>
            </a:endParaRPr>
          </a:p>
        </p:txBody>
      </p:sp>
      <p:sp>
        <p:nvSpPr>
          <p:cNvPr id="58" name="Google Shape;58;p61"/>
          <p:cNvSpPr/>
          <p:nvPr/>
        </p:nvSpPr>
        <p:spPr>
          <a:xfrm>
            <a:off x="5867508" y="4741653"/>
            <a:ext cx="2658018" cy="154518"/>
          </a:xfrm>
          <a:prstGeom prst="rect">
            <a:avLst/>
          </a:prstGeom>
          <a:noFill/>
          <a:ln>
            <a:noFill/>
          </a:ln>
        </p:spPr>
        <p:txBody>
          <a:bodyPr spcFirstLastPara="1" wrap="square" lIns="61575" tIns="30775" rIns="61575" bIns="30775" anchor="b" anchorCtr="0">
            <a:spAutoFit/>
          </a:bodyPr>
          <a:lstStyle/>
          <a:p>
            <a:pPr marL="0" marR="0" lvl="0" indent="0" algn="l" rtl="0">
              <a:spcBef>
                <a:spcPts val="0"/>
              </a:spcBef>
              <a:spcAft>
                <a:spcPts val="0"/>
              </a:spcAft>
              <a:buNone/>
            </a:pPr>
            <a:r>
              <a:rPr lang="en-US" sz="600">
                <a:solidFill>
                  <a:srgbClr val="076D8E"/>
                </a:solidFill>
                <a:latin typeface="Arial"/>
                <a:ea typeface="Arial"/>
                <a:cs typeface="Arial"/>
                <a:sym typeface="Arial"/>
              </a:rPr>
              <a:t>© 2016  Cisco and/or its affiliates. All rights reserved.   Cisco Confidential</a:t>
            </a:r>
            <a:endParaRPr/>
          </a:p>
        </p:txBody>
      </p:sp>
      <p:grpSp>
        <p:nvGrpSpPr>
          <p:cNvPr id="59" name="Google Shape;59;p61"/>
          <p:cNvGrpSpPr/>
          <p:nvPr/>
        </p:nvGrpSpPr>
        <p:grpSpPr>
          <a:xfrm>
            <a:off x="508039" y="4715197"/>
            <a:ext cx="340257" cy="180974"/>
            <a:chOff x="310" y="249"/>
            <a:chExt cx="502" cy="267"/>
          </a:xfrm>
        </p:grpSpPr>
        <p:sp>
          <p:nvSpPr>
            <p:cNvPr id="60" name="Google Shape;60;p61"/>
            <p:cNvSpPr/>
            <p:nvPr/>
          </p:nvSpPr>
          <p:spPr>
            <a:xfrm>
              <a:off x="452" y="426"/>
              <a:ext cx="22" cy="88"/>
            </a:xfrm>
            <a:prstGeom prst="rect">
              <a:avLst/>
            </a:pr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 name="Google Shape;61;p61"/>
            <p:cNvSpPr/>
            <p:nvPr/>
          </p:nvSpPr>
          <p:spPr>
            <a:xfrm>
              <a:off x="585" y="425"/>
              <a:ext cx="66" cy="91"/>
            </a:xfrm>
            <a:custGeom>
              <a:avLst/>
              <a:gdLst/>
              <a:ahLst/>
              <a:cxnLst/>
              <a:rect l="l" t="t" r="r" b="b"/>
              <a:pathLst>
                <a:path w="51" h="69" extrusionOk="0">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61"/>
            <p:cNvSpPr/>
            <p:nvPr/>
          </p:nvSpPr>
          <p:spPr>
            <a:xfrm>
              <a:off x="355" y="425"/>
              <a:ext cx="67" cy="91"/>
            </a:xfrm>
            <a:custGeom>
              <a:avLst/>
              <a:gdLst/>
              <a:ahLst/>
              <a:cxnLst/>
              <a:rect l="l" t="t" r="r" b="b"/>
              <a:pathLst>
                <a:path w="51" h="69" extrusionOk="0">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61"/>
            <p:cNvSpPr/>
            <p:nvPr/>
          </p:nvSpPr>
          <p:spPr>
            <a:xfrm>
              <a:off x="675" y="425"/>
              <a:ext cx="91" cy="91"/>
            </a:xfrm>
            <a:custGeom>
              <a:avLst/>
              <a:gdLst/>
              <a:ahLst/>
              <a:cxnLst/>
              <a:rect l="l" t="t" r="r" b="b"/>
              <a:pathLst>
                <a:path w="70" h="69" extrusionOk="0">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61"/>
            <p:cNvSpPr/>
            <p:nvPr/>
          </p:nvSpPr>
          <p:spPr>
            <a:xfrm>
              <a:off x="503" y="425"/>
              <a:ext cx="60" cy="91"/>
            </a:xfrm>
            <a:custGeom>
              <a:avLst/>
              <a:gdLst/>
              <a:ahLst/>
              <a:cxnLst/>
              <a:rect l="l" t="t" r="r" b="b"/>
              <a:pathLst>
                <a:path w="46" h="69" extrusionOk="0">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61"/>
            <p:cNvSpPr/>
            <p:nvPr/>
          </p:nvSpPr>
          <p:spPr>
            <a:xfrm>
              <a:off x="31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61"/>
            <p:cNvSpPr/>
            <p:nvPr/>
          </p:nvSpPr>
          <p:spPr>
            <a:xfrm>
              <a:off x="37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61"/>
            <p:cNvSpPr/>
            <p:nvPr/>
          </p:nvSpPr>
          <p:spPr>
            <a:xfrm>
              <a:off x="430" y="249"/>
              <a:ext cx="22" cy="139"/>
            </a:xfrm>
            <a:custGeom>
              <a:avLst/>
              <a:gdLst/>
              <a:ahLst/>
              <a:cxnLst/>
              <a:rect l="l" t="t" r="r" b="b"/>
              <a:pathLst>
                <a:path w="17" h="106" extrusionOk="0">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61"/>
            <p:cNvSpPr/>
            <p:nvPr/>
          </p:nvSpPr>
          <p:spPr>
            <a:xfrm>
              <a:off x="49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61"/>
            <p:cNvSpPr/>
            <p:nvPr/>
          </p:nvSpPr>
          <p:spPr>
            <a:xfrm>
              <a:off x="55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61"/>
            <p:cNvSpPr/>
            <p:nvPr/>
          </p:nvSpPr>
          <p:spPr>
            <a:xfrm>
              <a:off x="61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61"/>
            <p:cNvSpPr/>
            <p:nvPr/>
          </p:nvSpPr>
          <p:spPr>
            <a:xfrm>
              <a:off x="670" y="249"/>
              <a:ext cx="22" cy="139"/>
            </a:xfrm>
            <a:custGeom>
              <a:avLst/>
              <a:gdLst/>
              <a:ahLst/>
              <a:cxnLst/>
              <a:rect l="l" t="t" r="r" b="b"/>
              <a:pathLst>
                <a:path w="17" h="106" extrusionOk="0">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61"/>
            <p:cNvSpPr/>
            <p:nvPr/>
          </p:nvSpPr>
          <p:spPr>
            <a:xfrm>
              <a:off x="73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61"/>
            <p:cNvSpPr/>
            <p:nvPr/>
          </p:nvSpPr>
          <p:spPr>
            <a:xfrm>
              <a:off x="790" y="321"/>
              <a:ext cx="22" cy="45"/>
            </a:xfrm>
            <a:custGeom>
              <a:avLst/>
              <a:gdLst/>
              <a:ahLst/>
              <a:cxnLst/>
              <a:rect l="l" t="t" r="r" b="b"/>
              <a:pathLst>
                <a:path w="17" h="34" extrusionOk="0">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solidFill>
              <a:srgbClr val="086D8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ulti_Slide">
  <p:cSld name="Multi_Slide">
    <p:spTree>
      <p:nvGrpSpPr>
        <p:cNvPr id="1" name="Shape 74"/>
        <p:cNvGrpSpPr/>
        <p:nvPr/>
      </p:nvGrpSpPr>
      <p:grpSpPr>
        <a:xfrm>
          <a:off x="0" y="0"/>
          <a:ext cx="0" cy="0"/>
          <a:chOff x="0" y="0"/>
          <a:chExt cx="0" cy="0"/>
        </a:xfrm>
      </p:grpSpPr>
      <p:sp>
        <p:nvSpPr>
          <p:cNvPr id="75" name="Google Shape;75;p62"/>
          <p:cNvSpPr txBox="1">
            <a:spLocks noGrp="1"/>
          </p:cNvSpPr>
          <p:nvPr>
            <p:ph type="body" idx="1"/>
          </p:nvPr>
        </p:nvSpPr>
        <p:spPr>
          <a:xfrm>
            <a:off x="474662" y="1347788"/>
            <a:ext cx="8280057" cy="3073946"/>
          </a:xfrm>
          <a:prstGeom prst="rect">
            <a:avLst/>
          </a:prstGeom>
          <a:noFill/>
          <a:ln>
            <a:noFill/>
          </a:ln>
        </p:spPr>
        <p:txBody>
          <a:bodyPr spcFirstLastPara="1" wrap="square" lIns="91400" tIns="45700" rIns="91400" bIns="45700" anchor="t" anchorCtr="0">
            <a:noAutofit/>
          </a:bodyPr>
          <a:lstStyle>
            <a:lvl1pPr marL="457200" marR="0" lvl="0" indent="-228600" algn="ctr" rtl="0">
              <a:lnSpc>
                <a:spcPct val="100000"/>
              </a:lnSpc>
              <a:spcBef>
                <a:spcPts val="40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304800" algn="l" rtl="0">
              <a:lnSpc>
                <a:spcPct val="95000"/>
              </a:lnSpc>
              <a:spcBef>
                <a:spcPts val="625"/>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3pPr>
            <a:lvl4pPr marL="1828800" marR="0" lvl="3" indent="-298450" algn="l" rtl="0">
              <a:lnSpc>
                <a:spcPct val="95000"/>
              </a:lnSpc>
              <a:spcBef>
                <a:spcPts val="625"/>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95000"/>
              </a:lnSpc>
              <a:spcBef>
                <a:spcPts val="625"/>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76" name="Google Shape;76;p62"/>
          <p:cNvSpPr txBox="1">
            <a:spLocks noGrp="1"/>
          </p:cNvSpPr>
          <p:nvPr>
            <p:ph type="title"/>
          </p:nvPr>
        </p:nvSpPr>
        <p:spPr>
          <a:xfrm>
            <a:off x="437766" y="341313"/>
            <a:ext cx="8345488" cy="731837"/>
          </a:xfrm>
          <a:prstGeom prst="rect">
            <a:avLst/>
          </a:prstGeom>
          <a:noFill/>
          <a:ln>
            <a:noFill/>
          </a:ln>
        </p:spPr>
        <p:txBody>
          <a:bodyPr spcFirstLastPara="1" wrap="square" lIns="91400" tIns="45700" rIns="91400" bIns="45700" anchor="ctr" anchorCtr="0">
            <a:noAutofit/>
          </a:bodyPr>
          <a:lstStyle>
            <a:lvl1pPr lvl="0" algn="l">
              <a:lnSpc>
                <a:spcPct val="80000"/>
              </a:lnSpc>
              <a:spcBef>
                <a:spcPts val="0"/>
              </a:spcBef>
              <a:spcAft>
                <a:spcPts val="0"/>
              </a:spcAft>
              <a:buSzPts val="1400"/>
              <a:buNone/>
              <a:defRPr>
                <a:solidFill>
                  <a:srgbClr val="004C69"/>
                </a:solidFill>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Closing Slide">
  <p:cSld name="1_Closing Slide">
    <p:bg>
      <p:bgPr>
        <a:solidFill>
          <a:schemeClr val="accent5"/>
        </a:solidFill>
        <a:effectLst/>
      </p:bgPr>
    </p:bg>
    <p:spTree>
      <p:nvGrpSpPr>
        <p:cNvPr id="1" name="Shape 77"/>
        <p:cNvGrpSpPr/>
        <p:nvPr/>
      </p:nvGrpSpPr>
      <p:grpSpPr>
        <a:xfrm>
          <a:off x="0" y="0"/>
          <a:ext cx="0" cy="0"/>
          <a:chOff x="0" y="0"/>
          <a:chExt cx="0" cy="0"/>
        </a:xfrm>
      </p:grpSpPr>
      <p:pic>
        <p:nvPicPr>
          <p:cNvPr id="78" name="Google Shape;78;p63"/>
          <p:cNvPicPr preferRelativeResize="0"/>
          <p:nvPr/>
        </p:nvPicPr>
        <p:blipFill rotWithShape="1">
          <a:blip r:embed="rId2">
            <a:alphaModFix/>
          </a:blip>
          <a:srcRect/>
          <a:stretch/>
        </p:blipFill>
        <p:spPr>
          <a:xfrm>
            <a:off x="0" y="1"/>
            <a:ext cx="9143999" cy="5165874"/>
          </a:xfrm>
          <a:prstGeom prst="rect">
            <a:avLst/>
          </a:prstGeom>
          <a:noFill/>
          <a:ln>
            <a:noFill/>
          </a:ln>
        </p:spPr>
      </p:pic>
      <p:grpSp>
        <p:nvGrpSpPr>
          <p:cNvPr id="79" name="Google Shape;79;p63"/>
          <p:cNvGrpSpPr/>
          <p:nvPr/>
        </p:nvGrpSpPr>
        <p:grpSpPr>
          <a:xfrm>
            <a:off x="3746294" y="2129856"/>
            <a:ext cx="1617944" cy="860542"/>
            <a:chOff x="310" y="249"/>
            <a:chExt cx="502" cy="267"/>
          </a:xfrm>
        </p:grpSpPr>
        <p:sp>
          <p:nvSpPr>
            <p:cNvPr id="80" name="Google Shape;80;p63"/>
            <p:cNvSpPr/>
            <p:nvPr/>
          </p:nvSpPr>
          <p:spPr>
            <a:xfrm>
              <a:off x="452" y="426"/>
              <a:ext cx="22" cy="88"/>
            </a:xfrm>
            <a:prstGeom prst="rect">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63"/>
            <p:cNvSpPr/>
            <p:nvPr/>
          </p:nvSpPr>
          <p:spPr>
            <a:xfrm>
              <a:off x="585" y="425"/>
              <a:ext cx="66" cy="91"/>
            </a:xfrm>
            <a:custGeom>
              <a:avLst/>
              <a:gdLst/>
              <a:ahLst/>
              <a:cxnLst/>
              <a:rect l="l" t="t" r="r" b="b"/>
              <a:pathLst>
                <a:path w="51" h="69" extrusionOk="0">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63"/>
            <p:cNvSpPr/>
            <p:nvPr/>
          </p:nvSpPr>
          <p:spPr>
            <a:xfrm>
              <a:off x="355" y="425"/>
              <a:ext cx="67" cy="91"/>
            </a:xfrm>
            <a:custGeom>
              <a:avLst/>
              <a:gdLst/>
              <a:ahLst/>
              <a:cxnLst/>
              <a:rect l="l" t="t" r="r" b="b"/>
              <a:pathLst>
                <a:path w="51" h="69" extrusionOk="0">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63"/>
            <p:cNvSpPr/>
            <p:nvPr/>
          </p:nvSpPr>
          <p:spPr>
            <a:xfrm>
              <a:off x="675" y="425"/>
              <a:ext cx="91" cy="91"/>
            </a:xfrm>
            <a:custGeom>
              <a:avLst/>
              <a:gdLst/>
              <a:ahLst/>
              <a:cxnLst/>
              <a:rect l="l" t="t" r="r" b="b"/>
              <a:pathLst>
                <a:path w="70" h="69" extrusionOk="0">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63"/>
            <p:cNvSpPr/>
            <p:nvPr/>
          </p:nvSpPr>
          <p:spPr>
            <a:xfrm>
              <a:off x="503" y="425"/>
              <a:ext cx="60" cy="91"/>
            </a:xfrm>
            <a:custGeom>
              <a:avLst/>
              <a:gdLst/>
              <a:ahLst/>
              <a:cxnLst/>
              <a:rect l="l" t="t" r="r" b="b"/>
              <a:pathLst>
                <a:path w="46" h="69" extrusionOk="0">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63"/>
            <p:cNvSpPr/>
            <p:nvPr/>
          </p:nvSpPr>
          <p:spPr>
            <a:xfrm>
              <a:off x="31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63"/>
            <p:cNvSpPr/>
            <p:nvPr/>
          </p:nvSpPr>
          <p:spPr>
            <a:xfrm>
              <a:off x="37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63"/>
            <p:cNvSpPr/>
            <p:nvPr/>
          </p:nvSpPr>
          <p:spPr>
            <a:xfrm>
              <a:off x="430" y="249"/>
              <a:ext cx="22" cy="139"/>
            </a:xfrm>
            <a:custGeom>
              <a:avLst/>
              <a:gdLst/>
              <a:ahLst/>
              <a:cxnLst/>
              <a:rect l="l" t="t" r="r" b="b"/>
              <a:pathLst>
                <a:path w="17" h="106" extrusionOk="0">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63"/>
            <p:cNvSpPr/>
            <p:nvPr/>
          </p:nvSpPr>
          <p:spPr>
            <a:xfrm>
              <a:off x="49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63"/>
            <p:cNvSpPr/>
            <p:nvPr/>
          </p:nvSpPr>
          <p:spPr>
            <a:xfrm>
              <a:off x="55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63"/>
            <p:cNvSpPr/>
            <p:nvPr/>
          </p:nvSpPr>
          <p:spPr>
            <a:xfrm>
              <a:off x="61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63"/>
            <p:cNvSpPr/>
            <p:nvPr/>
          </p:nvSpPr>
          <p:spPr>
            <a:xfrm>
              <a:off x="670" y="249"/>
              <a:ext cx="22" cy="139"/>
            </a:xfrm>
            <a:custGeom>
              <a:avLst/>
              <a:gdLst/>
              <a:ahLst/>
              <a:cxnLst/>
              <a:rect l="l" t="t" r="r" b="b"/>
              <a:pathLst>
                <a:path w="17" h="106" extrusionOk="0">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 name="Google Shape;92;p63"/>
            <p:cNvSpPr/>
            <p:nvPr/>
          </p:nvSpPr>
          <p:spPr>
            <a:xfrm>
              <a:off x="73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3" name="Google Shape;93;p63"/>
            <p:cNvSpPr/>
            <p:nvPr/>
          </p:nvSpPr>
          <p:spPr>
            <a:xfrm>
              <a:off x="790" y="321"/>
              <a:ext cx="22" cy="45"/>
            </a:xfrm>
            <a:custGeom>
              <a:avLst/>
              <a:gdLst/>
              <a:ahLst/>
              <a:cxnLst/>
              <a:rect l="l" t="t" r="r" b="b"/>
              <a:pathLst>
                <a:path w="17" h="34" extrusionOk="0">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5_Title Slide-animated gradient">
  <p:cSld name="5_Title Slide-animated gradient">
    <p:bg>
      <p:bgPr>
        <a:solidFill>
          <a:schemeClr val="accent5"/>
        </a:solidFill>
        <a:effectLst/>
      </p:bgPr>
    </p:bg>
    <p:spTree>
      <p:nvGrpSpPr>
        <p:cNvPr id="1" name="Shape 94"/>
        <p:cNvGrpSpPr/>
        <p:nvPr/>
      </p:nvGrpSpPr>
      <p:grpSpPr>
        <a:xfrm>
          <a:off x="0" y="0"/>
          <a:ext cx="0" cy="0"/>
          <a:chOff x="0" y="0"/>
          <a:chExt cx="0" cy="0"/>
        </a:xfrm>
      </p:grpSpPr>
      <p:sp>
        <p:nvSpPr>
          <p:cNvPr id="95" name="Google Shape;95;p64"/>
          <p:cNvSpPr txBox="1">
            <a:spLocks noGrp="1"/>
          </p:cNvSpPr>
          <p:nvPr>
            <p:ph type="subTitle" idx="1"/>
          </p:nvPr>
        </p:nvSpPr>
        <p:spPr>
          <a:xfrm>
            <a:off x="469496" y="3809526"/>
            <a:ext cx="4319105" cy="288131"/>
          </a:xfrm>
          <a:prstGeom prst="rect">
            <a:avLst/>
          </a:prstGeom>
          <a:noFill/>
          <a:ln>
            <a:noFill/>
          </a:ln>
        </p:spPr>
        <p:txBody>
          <a:bodyPr spcFirstLastPara="1" wrap="square" lIns="91400" tIns="45700" rIns="91400" bIns="45700" anchor="b" anchorCtr="0">
            <a:noAutofit/>
          </a:bodyPr>
          <a:lstStyle>
            <a:lvl1pPr marR="0" lvl="0" algn="l" rtl="0">
              <a:lnSpc>
                <a:spcPct val="95000"/>
              </a:lnSpc>
              <a:spcBef>
                <a:spcPts val="1075"/>
              </a:spcBef>
              <a:spcAft>
                <a:spcPts val="0"/>
              </a:spcAft>
              <a:buClr>
                <a:schemeClr val="dk2"/>
              </a:buClr>
              <a:buSzPts val="1080"/>
              <a:buFont typeface="Arial"/>
              <a:buNone/>
              <a:defRPr sz="1200" b="0" i="0" u="none" strike="noStrike" cap="none">
                <a:solidFill>
                  <a:schemeClr val="accent1"/>
                </a:solidFill>
                <a:latin typeface="Arial"/>
                <a:ea typeface="Arial"/>
                <a:cs typeface="Arial"/>
                <a:sym typeface="Arial"/>
              </a:defRPr>
            </a:lvl1pPr>
            <a:lvl2pPr marR="0" lvl="1" algn="ctr" rtl="0">
              <a:lnSpc>
                <a:spcPct val="95000"/>
              </a:lnSpc>
              <a:spcBef>
                <a:spcPts val="600"/>
              </a:spcBef>
              <a:spcAft>
                <a:spcPts val="0"/>
              </a:spcAft>
              <a:buClr>
                <a:schemeClr val="dk2"/>
              </a:buClr>
              <a:buSzPts val="1400"/>
              <a:buFont typeface="Arial"/>
              <a:buNone/>
              <a:defRPr sz="1400" b="0" i="0" u="none" strike="noStrike" cap="none">
                <a:solidFill>
                  <a:srgbClr val="98989A"/>
                </a:solidFill>
                <a:latin typeface="Arial"/>
                <a:ea typeface="Arial"/>
                <a:cs typeface="Arial"/>
                <a:sym typeface="Arial"/>
              </a:defRPr>
            </a:lvl2pPr>
            <a:lvl3pPr marR="0" lvl="2" algn="ctr" rtl="0">
              <a:lnSpc>
                <a:spcPct val="95000"/>
              </a:lnSpc>
              <a:spcBef>
                <a:spcPts val="625"/>
              </a:spcBef>
              <a:spcAft>
                <a:spcPts val="0"/>
              </a:spcAft>
              <a:buClr>
                <a:srgbClr val="98989A"/>
              </a:buClr>
              <a:buSzPts val="1200"/>
              <a:buFont typeface="Arial"/>
              <a:buNone/>
              <a:defRPr sz="1200" b="0" i="0" u="none" strike="noStrike" cap="none">
                <a:solidFill>
                  <a:srgbClr val="98989A"/>
                </a:solidFill>
                <a:latin typeface="Arial"/>
                <a:ea typeface="Arial"/>
                <a:cs typeface="Arial"/>
                <a:sym typeface="Arial"/>
              </a:defRPr>
            </a:lvl3pPr>
            <a:lvl4pPr marR="0" lvl="3" algn="ctr" rtl="0">
              <a:lnSpc>
                <a:spcPct val="95000"/>
              </a:lnSpc>
              <a:spcBef>
                <a:spcPts val="625"/>
              </a:spcBef>
              <a:spcAft>
                <a:spcPts val="0"/>
              </a:spcAft>
              <a:buClr>
                <a:srgbClr val="98989A"/>
              </a:buClr>
              <a:buSzPts val="1100"/>
              <a:buFont typeface="Arial"/>
              <a:buNone/>
              <a:defRPr sz="1100" b="0" i="0" u="none" strike="noStrike" cap="none">
                <a:solidFill>
                  <a:srgbClr val="98989A"/>
                </a:solidFill>
                <a:latin typeface="Arial"/>
                <a:ea typeface="Arial"/>
                <a:cs typeface="Arial"/>
                <a:sym typeface="Arial"/>
              </a:defRPr>
            </a:lvl4pPr>
            <a:lvl5pPr marR="0" lvl="4" algn="ctr" rtl="0">
              <a:lnSpc>
                <a:spcPct val="95000"/>
              </a:lnSpc>
              <a:spcBef>
                <a:spcPts val="625"/>
              </a:spcBef>
              <a:spcAft>
                <a:spcPts val="0"/>
              </a:spcAft>
              <a:buClr>
                <a:srgbClr val="98989A"/>
              </a:buClr>
              <a:buSzPts val="1100"/>
              <a:buFont typeface="Arial"/>
              <a:buNone/>
              <a:defRPr sz="1100" b="0" i="0" u="none" strike="noStrike" cap="none">
                <a:solidFill>
                  <a:srgbClr val="98989A"/>
                </a:solidFill>
                <a:latin typeface="Arial"/>
                <a:ea typeface="Arial"/>
                <a:cs typeface="Arial"/>
                <a:sym typeface="Arial"/>
              </a:defRPr>
            </a:lvl5pPr>
            <a:lvl6pPr marR="0" lvl="5" algn="ctr" rtl="0">
              <a:spcBef>
                <a:spcPts val="600"/>
              </a:spcBef>
              <a:spcAft>
                <a:spcPts val="0"/>
              </a:spcAft>
              <a:buClr>
                <a:srgbClr val="98989A"/>
              </a:buClr>
              <a:buSzPts val="900"/>
              <a:buFont typeface="Arial"/>
              <a:buNone/>
              <a:defRPr sz="900" b="0" i="0" u="none" strike="noStrike" cap="none">
                <a:solidFill>
                  <a:srgbClr val="98989A"/>
                </a:solidFill>
                <a:latin typeface="Arial"/>
                <a:ea typeface="Arial"/>
                <a:cs typeface="Arial"/>
                <a:sym typeface="Arial"/>
              </a:defRPr>
            </a:lvl6pPr>
            <a:lvl7pPr marR="0" lvl="6" algn="ctr" rtl="0">
              <a:spcBef>
                <a:spcPts val="600"/>
              </a:spcBef>
              <a:spcAft>
                <a:spcPts val="0"/>
              </a:spcAft>
              <a:buClr>
                <a:srgbClr val="98989A"/>
              </a:buClr>
              <a:buSzPts val="800"/>
              <a:buFont typeface="Arial"/>
              <a:buNone/>
              <a:defRPr sz="800" b="0" i="0" u="none" strike="noStrike" cap="none">
                <a:solidFill>
                  <a:srgbClr val="98989A"/>
                </a:solidFill>
                <a:latin typeface="Arial"/>
                <a:ea typeface="Arial"/>
                <a:cs typeface="Arial"/>
                <a:sym typeface="Arial"/>
              </a:defRPr>
            </a:lvl7pPr>
            <a:lvl8pPr marR="0" lvl="7" algn="ctr" rtl="0">
              <a:spcBef>
                <a:spcPts val="300"/>
              </a:spcBef>
              <a:spcAft>
                <a:spcPts val="0"/>
              </a:spcAft>
              <a:buClr>
                <a:srgbClr val="98989A"/>
              </a:buClr>
              <a:buSzPts val="1500"/>
              <a:buFont typeface="Arial"/>
              <a:buNone/>
              <a:defRPr sz="1500" b="0" i="0" u="none" strike="noStrike" cap="none">
                <a:solidFill>
                  <a:srgbClr val="98989A"/>
                </a:solidFill>
                <a:latin typeface="Arial"/>
                <a:ea typeface="Arial"/>
                <a:cs typeface="Arial"/>
                <a:sym typeface="Arial"/>
              </a:defRPr>
            </a:lvl8pPr>
            <a:lvl9pPr marR="0" lvl="8" algn="ctr" rtl="0">
              <a:spcBef>
                <a:spcPts val="300"/>
              </a:spcBef>
              <a:spcAft>
                <a:spcPts val="0"/>
              </a:spcAft>
              <a:buClr>
                <a:srgbClr val="98989A"/>
              </a:buClr>
              <a:buSzPts val="1500"/>
              <a:buFont typeface="Arial"/>
              <a:buNone/>
              <a:defRPr sz="1500" b="0" i="0" u="none" strike="noStrike" cap="none">
                <a:solidFill>
                  <a:srgbClr val="98989A"/>
                </a:solidFill>
                <a:latin typeface="Arial"/>
                <a:ea typeface="Arial"/>
                <a:cs typeface="Arial"/>
                <a:sym typeface="Arial"/>
              </a:defRPr>
            </a:lvl9pPr>
          </a:lstStyle>
          <a:p>
            <a:endParaRPr/>
          </a:p>
        </p:txBody>
      </p:sp>
      <p:sp>
        <p:nvSpPr>
          <p:cNvPr id="96" name="Google Shape;96;p64"/>
          <p:cNvSpPr txBox="1">
            <a:spLocks noGrp="1"/>
          </p:cNvSpPr>
          <p:nvPr>
            <p:ph type="body" idx="2"/>
          </p:nvPr>
        </p:nvSpPr>
        <p:spPr>
          <a:xfrm>
            <a:off x="469496" y="4049523"/>
            <a:ext cx="4319105" cy="288131"/>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5000"/>
              </a:lnSpc>
              <a:spcBef>
                <a:spcPts val="1075"/>
              </a:spcBef>
              <a:spcAft>
                <a:spcPts val="0"/>
              </a:spcAft>
              <a:buClr>
                <a:schemeClr val="dk2"/>
              </a:buClr>
              <a:buSzPts val="1080"/>
              <a:buFont typeface="Arial"/>
              <a:buNone/>
              <a:defRPr sz="1200" b="0" i="0" u="none" strike="noStrike" cap="none">
                <a:solidFill>
                  <a:schemeClr val="accent1"/>
                </a:solidFill>
                <a:latin typeface="Arial"/>
                <a:ea typeface="Arial"/>
                <a:cs typeface="Arial"/>
                <a:sym typeface="Arial"/>
              </a:defRPr>
            </a:lvl1pPr>
            <a:lvl2pPr marL="914400" marR="0" lvl="1" indent="-228600" algn="l" rtl="0">
              <a:lnSpc>
                <a:spcPct val="95000"/>
              </a:lnSpc>
              <a:spcBef>
                <a:spcPts val="600"/>
              </a:spcBef>
              <a:spcAft>
                <a:spcPts val="0"/>
              </a:spcAft>
              <a:buClr>
                <a:schemeClr val="dk2"/>
              </a:buClr>
              <a:buSzPts val="1500"/>
              <a:buFont typeface="Arial"/>
              <a:buNone/>
              <a:defRPr sz="1500" b="0" i="0" u="none" strike="noStrike" cap="none">
                <a:solidFill>
                  <a:schemeClr val="lt1"/>
                </a:solidFill>
                <a:latin typeface="Arial"/>
                <a:ea typeface="Arial"/>
                <a:cs typeface="Arial"/>
                <a:sym typeface="Arial"/>
              </a:defRPr>
            </a:lvl2pPr>
            <a:lvl3pPr marL="1371600" marR="0" lvl="2"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3pPr>
            <a:lvl4pPr marL="1828800" marR="0" lvl="3"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4pPr>
            <a:lvl5pPr marL="2286000" marR="0" lvl="4"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97" name="Google Shape;97;p64"/>
          <p:cNvSpPr txBox="1">
            <a:spLocks noGrp="1"/>
          </p:cNvSpPr>
          <p:nvPr>
            <p:ph type="body" idx="3"/>
          </p:nvPr>
        </p:nvSpPr>
        <p:spPr>
          <a:xfrm>
            <a:off x="469496" y="4289520"/>
            <a:ext cx="4319105" cy="288131"/>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5000"/>
              </a:lnSpc>
              <a:spcBef>
                <a:spcPts val="1075"/>
              </a:spcBef>
              <a:spcAft>
                <a:spcPts val="0"/>
              </a:spcAft>
              <a:buClr>
                <a:schemeClr val="dk2"/>
              </a:buClr>
              <a:buSzPts val="1080"/>
              <a:buFont typeface="Arial"/>
              <a:buNone/>
              <a:defRPr sz="1200" b="0" i="0" u="none" strike="noStrike" cap="none">
                <a:solidFill>
                  <a:schemeClr val="accent1"/>
                </a:solidFill>
                <a:latin typeface="Arial"/>
                <a:ea typeface="Arial"/>
                <a:cs typeface="Arial"/>
                <a:sym typeface="Arial"/>
              </a:defRPr>
            </a:lvl1pPr>
            <a:lvl2pPr marL="914400" marR="0" lvl="1" indent="-228600" algn="l" rtl="0">
              <a:lnSpc>
                <a:spcPct val="95000"/>
              </a:lnSpc>
              <a:spcBef>
                <a:spcPts val="600"/>
              </a:spcBef>
              <a:spcAft>
                <a:spcPts val="0"/>
              </a:spcAft>
              <a:buClr>
                <a:schemeClr val="dk2"/>
              </a:buClr>
              <a:buSzPts val="1500"/>
              <a:buFont typeface="Arial"/>
              <a:buNone/>
              <a:defRPr sz="1500" b="0" i="0" u="none" strike="noStrike" cap="none">
                <a:solidFill>
                  <a:schemeClr val="lt1"/>
                </a:solidFill>
                <a:latin typeface="Arial"/>
                <a:ea typeface="Arial"/>
                <a:cs typeface="Arial"/>
                <a:sym typeface="Arial"/>
              </a:defRPr>
            </a:lvl2pPr>
            <a:lvl3pPr marL="1371600" marR="0" lvl="2"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3pPr>
            <a:lvl4pPr marL="1828800" marR="0" lvl="3"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4pPr>
            <a:lvl5pPr marL="2286000" marR="0" lvl="4"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grpSp>
        <p:nvGrpSpPr>
          <p:cNvPr id="98" name="Google Shape;98;p64"/>
          <p:cNvGrpSpPr/>
          <p:nvPr/>
        </p:nvGrpSpPr>
        <p:grpSpPr>
          <a:xfrm>
            <a:off x="492125" y="395288"/>
            <a:ext cx="796924" cy="423863"/>
            <a:chOff x="310" y="249"/>
            <a:chExt cx="502" cy="267"/>
          </a:xfrm>
        </p:grpSpPr>
        <p:sp>
          <p:nvSpPr>
            <p:cNvPr id="99" name="Google Shape;99;p64"/>
            <p:cNvSpPr/>
            <p:nvPr/>
          </p:nvSpPr>
          <p:spPr>
            <a:xfrm>
              <a:off x="452" y="426"/>
              <a:ext cx="22" cy="88"/>
            </a:xfrm>
            <a:prstGeom prst="rect">
              <a:avLst/>
            </a:pr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0" name="Google Shape;100;p64"/>
            <p:cNvSpPr/>
            <p:nvPr/>
          </p:nvSpPr>
          <p:spPr>
            <a:xfrm>
              <a:off x="585" y="425"/>
              <a:ext cx="66" cy="91"/>
            </a:xfrm>
            <a:custGeom>
              <a:avLst/>
              <a:gdLst/>
              <a:ahLst/>
              <a:cxnLst/>
              <a:rect l="l" t="t" r="r" b="b"/>
              <a:pathLst>
                <a:path w="51" h="69" extrusionOk="0">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1" name="Google Shape;101;p64"/>
            <p:cNvSpPr/>
            <p:nvPr/>
          </p:nvSpPr>
          <p:spPr>
            <a:xfrm>
              <a:off x="355" y="425"/>
              <a:ext cx="67" cy="91"/>
            </a:xfrm>
            <a:custGeom>
              <a:avLst/>
              <a:gdLst/>
              <a:ahLst/>
              <a:cxnLst/>
              <a:rect l="l" t="t" r="r" b="b"/>
              <a:pathLst>
                <a:path w="51" h="69" extrusionOk="0">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 name="Google Shape;102;p64"/>
            <p:cNvSpPr/>
            <p:nvPr/>
          </p:nvSpPr>
          <p:spPr>
            <a:xfrm>
              <a:off x="675" y="425"/>
              <a:ext cx="91" cy="91"/>
            </a:xfrm>
            <a:custGeom>
              <a:avLst/>
              <a:gdLst/>
              <a:ahLst/>
              <a:cxnLst/>
              <a:rect l="l" t="t" r="r" b="b"/>
              <a:pathLst>
                <a:path w="70" h="69" extrusionOk="0">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3" name="Google Shape;103;p64"/>
            <p:cNvSpPr/>
            <p:nvPr/>
          </p:nvSpPr>
          <p:spPr>
            <a:xfrm>
              <a:off x="503" y="425"/>
              <a:ext cx="60" cy="91"/>
            </a:xfrm>
            <a:custGeom>
              <a:avLst/>
              <a:gdLst/>
              <a:ahLst/>
              <a:cxnLst/>
              <a:rect l="l" t="t" r="r" b="b"/>
              <a:pathLst>
                <a:path w="46" h="69" extrusionOk="0">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 name="Google Shape;104;p64"/>
            <p:cNvSpPr/>
            <p:nvPr/>
          </p:nvSpPr>
          <p:spPr>
            <a:xfrm>
              <a:off x="31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 name="Google Shape;105;p64"/>
            <p:cNvSpPr/>
            <p:nvPr/>
          </p:nvSpPr>
          <p:spPr>
            <a:xfrm>
              <a:off x="37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06;p64"/>
            <p:cNvSpPr/>
            <p:nvPr/>
          </p:nvSpPr>
          <p:spPr>
            <a:xfrm>
              <a:off x="430" y="249"/>
              <a:ext cx="22" cy="139"/>
            </a:xfrm>
            <a:custGeom>
              <a:avLst/>
              <a:gdLst/>
              <a:ahLst/>
              <a:cxnLst/>
              <a:rect l="l" t="t" r="r" b="b"/>
              <a:pathLst>
                <a:path w="17" h="106" extrusionOk="0">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07;p64"/>
            <p:cNvSpPr/>
            <p:nvPr/>
          </p:nvSpPr>
          <p:spPr>
            <a:xfrm>
              <a:off x="49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 name="Google Shape;108;p64"/>
            <p:cNvSpPr/>
            <p:nvPr/>
          </p:nvSpPr>
          <p:spPr>
            <a:xfrm>
              <a:off x="55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9" name="Google Shape;109;p64"/>
            <p:cNvSpPr/>
            <p:nvPr/>
          </p:nvSpPr>
          <p:spPr>
            <a:xfrm>
              <a:off x="61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0" name="Google Shape;110;p64"/>
            <p:cNvSpPr/>
            <p:nvPr/>
          </p:nvSpPr>
          <p:spPr>
            <a:xfrm>
              <a:off x="670" y="249"/>
              <a:ext cx="22" cy="139"/>
            </a:xfrm>
            <a:custGeom>
              <a:avLst/>
              <a:gdLst/>
              <a:ahLst/>
              <a:cxnLst/>
              <a:rect l="l" t="t" r="r" b="b"/>
              <a:pathLst>
                <a:path w="17" h="106" extrusionOk="0">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1" name="Google Shape;111;p64"/>
            <p:cNvSpPr/>
            <p:nvPr/>
          </p:nvSpPr>
          <p:spPr>
            <a:xfrm>
              <a:off x="73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2" name="Google Shape;112;p64"/>
            <p:cNvSpPr/>
            <p:nvPr/>
          </p:nvSpPr>
          <p:spPr>
            <a:xfrm>
              <a:off x="790" y="321"/>
              <a:ext cx="22" cy="45"/>
            </a:xfrm>
            <a:custGeom>
              <a:avLst/>
              <a:gdLst/>
              <a:ahLst/>
              <a:cxnLst/>
              <a:rect l="l" t="t" r="r" b="b"/>
              <a:pathLst>
                <a:path w="17" h="34" extrusionOk="0">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solidFill>
              <a:srgbClr val="004C6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13" name="Google Shape;113;p64"/>
          <p:cNvSpPr txBox="1">
            <a:spLocks noGrp="1"/>
          </p:cNvSpPr>
          <p:nvPr>
            <p:ph type="body" idx="4"/>
          </p:nvPr>
        </p:nvSpPr>
        <p:spPr>
          <a:xfrm>
            <a:off x="463292" y="2872236"/>
            <a:ext cx="5925246" cy="299001"/>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accent1"/>
                </a:solidFill>
                <a:latin typeface="Arial"/>
                <a:ea typeface="Arial"/>
                <a:cs typeface="Arial"/>
                <a:sym typeface="Arial"/>
              </a:defRPr>
            </a:lvl1pPr>
            <a:lvl2pPr marL="914400" marR="0" lvl="1" indent="-228600" algn="l" rtl="0">
              <a:lnSpc>
                <a:spcPct val="95000"/>
              </a:lnSpc>
              <a:spcBef>
                <a:spcPts val="600"/>
              </a:spcBef>
              <a:spcAft>
                <a:spcPts val="0"/>
              </a:spcAft>
              <a:buClr>
                <a:schemeClr val="dk2"/>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5000"/>
              </a:lnSpc>
              <a:spcBef>
                <a:spcPts val="625"/>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5000"/>
              </a:lnSpc>
              <a:spcBef>
                <a:spcPts val="625"/>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5000"/>
              </a:lnSpc>
              <a:spcBef>
                <a:spcPts val="625"/>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14" name="Google Shape;114;p64"/>
          <p:cNvSpPr txBox="1">
            <a:spLocks noGrp="1"/>
          </p:cNvSpPr>
          <p:nvPr>
            <p:ph type="ctrTitle"/>
          </p:nvPr>
        </p:nvSpPr>
        <p:spPr>
          <a:xfrm>
            <a:off x="425765" y="2300750"/>
            <a:ext cx="5955513" cy="644730"/>
          </a:xfrm>
          <a:prstGeom prst="rect">
            <a:avLst/>
          </a:prstGeom>
          <a:noFill/>
          <a:ln>
            <a:noFill/>
          </a:ln>
        </p:spPr>
        <p:txBody>
          <a:bodyPr spcFirstLastPara="1" wrap="square" lIns="91400" tIns="45700" rIns="91400" bIns="45700" anchor="b" anchorCtr="0">
            <a:noAutofit/>
          </a:bodyPr>
          <a:lstStyle>
            <a:lvl1pPr lvl="0" algn="l">
              <a:lnSpc>
                <a:spcPct val="90000"/>
              </a:lnSpc>
              <a:spcBef>
                <a:spcPts val="0"/>
              </a:spcBef>
              <a:spcAft>
                <a:spcPts val="0"/>
              </a:spcAft>
              <a:buClr>
                <a:schemeClr val="accent1"/>
              </a:buClr>
              <a:buSzPts val="3600"/>
              <a:buFont typeface="Arial"/>
              <a:buNone/>
              <a:defRPr sz="3600" b="0" i="0">
                <a:solidFill>
                  <a:schemeClr val="accent1"/>
                </a:solidFill>
                <a:latin typeface="Arial"/>
                <a:ea typeface="Arial"/>
                <a:cs typeface="Arial"/>
                <a:sym typeface="Arial"/>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Tree>
  </p:cSld>
  <p:clrMapOvr>
    <a:masterClrMapping/>
  </p:clrMapOvr>
  <p:transition spd="slow">
    <p:wipe/>
  </p:transition>
  <p:extLst>
    <p:ext uri="{DCECCB84-F9BA-43D5-87BE-67443E8EF086}">
      <p15:sldGuideLst xmlns:p15="http://schemas.microsoft.com/office/powerpoint/2012/main">
        <p15:guide id="1" orient="horz" pos="228">
          <p15:clr>
            <a:srgbClr val="FBAE40"/>
          </p15:clr>
        </p15:guide>
        <p15:guide id="2" pos="360">
          <p15:clr>
            <a:srgbClr val="FBAE40"/>
          </p15:clr>
        </p15:guide>
        <p15:guide id="3" orient="horz" pos="518">
          <p15:clr>
            <a:srgbClr val="FBAE40"/>
          </p15:clr>
        </p15:guide>
        <p15:guide id="4" pos="812">
          <p15:clr>
            <a:srgbClr val="FBAE40"/>
          </p15:clr>
        </p15:guide>
        <p15:guide id="5" pos="31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6_Title Slide-animated gradient">
  <p:cSld name="6_Title Slide-animated gradient">
    <p:bg>
      <p:bgPr>
        <a:solidFill>
          <a:schemeClr val="accent5"/>
        </a:solidFill>
        <a:effectLst/>
      </p:bgPr>
    </p:bg>
    <p:spTree>
      <p:nvGrpSpPr>
        <p:cNvPr id="1" name="Shape 115"/>
        <p:cNvGrpSpPr/>
        <p:nvPr/>
      </p:nvGrpSpPr>
      <p:grpSpPr>
        <a:xfrm>
          <a:off x="0" y="0"/>
          <a:ext cx="0" cy="0"/>
          <a:chOff x="0" y="0"/>
          <a:chExt cx="0" cy="0"/>
        </a:xfrm>
      </p:grpSpPr>
      <p:sp>
        <p:nvSpPr>
          <p:cNvPr id="116" name="Google Shape;116;p65"/>
          <p:cNvSpPr/>
          <p:nvPr/>
        </p:nvSpPr>
        <p:spPr>
          <a:xfrm>
            <a:off x="0" y="0"/>
            <a:ext cx="9144000" cy="5143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7" name="Google Shape;117;p65"/>
          <p:cNvSpPr txBox="1">
            <a:spLocks noGrp="1"/>
          </p:cNvSpPr>
          <p:nvPr>
            <p:ph type="subTitle" idx="1"/>
          </p:nvPr>
        </p:nvSpPr>
        <p:spPr>
          <a:xfrm>
            <a:off x="469496" y="3809526"/>
            <a:ext cx="4319105" cy="288131"/>
          </a:xfrm>
          <a:prstGeom prst="rect">
            <a:avLst/>
          </a:prstGeom>
          <a:noFill/>
          <a:ln>
            <a:noFill/>
          </a:ln>
        </p:spPr>
        <p:txBody>
          <a:bodyPr spcFirstLastPara="1" wrap="square" lIns="91400" tIns="45700" rIns="91400" bIns="45700" anchor="b" anchorCtr="0">
            <a:noAutofit/>
          </a:bodyPr>
          <a:lstStyle>
            <a:lvl1pPr marR="0" lvl="0" algn="l" rtl="0">
              <a:lnSpc>
                <a:spcPct val="95000"/>
              </a:lnSpc>
              <a:spcBef>
                <a:spcPts val="1075"/>
              </a:spcBef>
              <a:spcAft>
                <a:spcPts val="0"/>
              </a:spcAft>
              <a:buClr>
                <a:schemeClr val="dk2"/>
              </a:buClr>
              <a:buSzPts val="1080"/>
              <a:buFont typeface="Arial"/>
              <a:buNone/>
              <a:defRPr sz="1200" b="0" i="0" u="none" strike="noStrike" cap="none">
                <a:solidFill>
                  <a:schemeClr val="accent5"/>
                </a:solidFill>
                <a:latin typeface="Arial"/>
                <a:ea typeface="Arial"/>
                <a:cs typeface="Arial"/>
                <a:sym typeface="Arial"/>
              </a:defRPr>
            </a:lvl1pPr>
            <a:lvl2pPr marR="0" lvl="1" algn="ctr" rtl="0">
              <a:lnSpc>
                <a:spcPct val="95000"/>
              </a:lnSpc>
              <a:spcBef>
                <a:spcPts val="600"/>
              </a:spcBef>
              <a:spcAft>
                <a:spcPts val="0"/>
              </a:spcAft>
              <a:buClr>
                <a:schemeClr val="dk2"/>
              </a:buClr>
              <a:buSzPts val="1400"/>
              <a:buFont typeface="Arial"/>
              <a:buNone/>
              <a:defRPr sz="1400" b="0" i="0" u="none" strike="noStrike" cap="none">
                <a:solidFill>
                  <a:srgbClr val="98989A"/>
                </a:solidFill>
                <a:latin typeface="Arial"/>
                <a:ea typeface="Arial"/>
                <a:cs typeface="Arial"/>
                <a:sym typeface="Arial"/>
              </a:defRPr>
            </a:lvl2pPr>
            <a:lvl3pPr marR="0" lvl="2" algn="ctr" rtl="0">
              <a:lnSpc>
                <a:spcPct val="95000"/>
              </a:lnSpc>
              <a:spcBef>
                <a:spcPts val="625"/>
              </a:spcBef>
              <a:spcAft>
                <a:spcPts val="0"/>
              </a:spcAft>
              <a:buClr>
                <a:srgbClr val="98989A"/>
              </a:buClr>
              <a:buSzPts val="1200"/>
              <a:buFont typeface="Arial"/>
              <a:buNone/>
              <a:defRPr sz="1200" b="0" i="0" u="none" strike="noStrike" cap="none">
                <a:solidFill>
                  <a:srgbClr val="98989A"/>
                </a:solidFill>
                <a:latin typeface="Arial"/>
                <a:ea typeface="Arial"/>
                <a:cs typeface="Arial"/>
                <a:sym typeface="Arial"/>
              </a:defRPr>
            </a:lvl3pPr>
            <a:lvl4pPr marR="0" lvl="3" algn="ctr" rtl="0">
              <a:lnSpc>
                <a:spcPct val="95000"/>
              </a:lnSpc>
              <a:spcBef>
                <a:spcPts val="625"/>
              </a:spcBef>
              <a:spcAft>
                <a:spcPts val="0"/>
              </a:spcAft>
              <a:buClr>
                <a:srgbClr val="98989A"/>
              </a:buClr>
              <a:buSzPts val="1100"/>
              <a:buFont typeface="Arial"/>
              <a:buNone/>
              <a:defRPr sz="1100" b="0" i="0" u="none" strike="noStrike" cap="none">
                <a:solidFill>
                  <a:srgbClr val="98989A"/>
                </a:solidFill>
                <a:latin typeface="Arial"/>
                <a:ea typeface="Arial"/>
                <a:cs typeface="Arial"/>
                <a:sym typeface="Arial"/>
              </a:defRPr>
            </a:lvl4pPr>
            <a:lvl5pPr marR="0" lvl="4" algn="ctr" rtl="0">
              <a:lnSpc>
                <a:spcPct val="95000"/>
              </a:lnSpc>
              <a:spcBef>
                <a:spcPts val="625"/>
              </a:spcBef>
              <a:spcAft>
                <a:spcPts val="0"/>
              </a:spcAft>
              <a:buClr>
                <a:srgbClr val="98989A"/>
              </a:buClr>
              <a:buSzPts val="1100"/>
              <a:buFont typeface="Arial"/>
              <a:buNone/>
              <a:defRPr sz="1100" b="0" i="0" u="none" strike="noStrike" cap="none">
                <a:solidFill>
                  <a:srgbClr val="98989A"/>
                </a:solidFill>
                <a:latin typeface="Arial"/>
                <a:ea typeface="Arial"/>
                <a:cs typeface="Arial"/>
                <a:sym typeface="Arial"/>
              </a:defRPr>
            </a:lvl5pPr>
            <a:lvl6pPr marR="0" lvl="5" algn="ctr" rtl="0">
              <a:spcBef>
                <a:spcPts val="600"/>
              </a:spcBef>
              <a:spcAft>
                <a:spcPts val="0"/>
              </a:spcAft>
              <a:buClr>
                <a:srgbClr val="98989A"/>
              </a:buClr>
              <a:buSzPts val="900"/>
              <a:buFont typeface="Arial"/>
              <a:buNone/>
              <a:defRPr sz="900" b="0" i="0" u="none" strike="noStrike" cap="none">
                <a:solidFill>
                  <a:srgbClr val="98989A"/>
                </a:solidFill>
                <a:latin typeface="Arial"/>
                <a:ea typeface="Arial"/>
                <a:cs typeface="Arial"/>
                <a:sym typeface="Arial"/>
              </a:defRPr>
            </a:lvl6pPr>
            <a:lvl7pPr marR="0" lvl="6" algn="ctr" rtl="0">
              <a:spcBef>
                <a:spcPts val="600"/>
              </a:spcBef>
              <a:spcAft>
                <a:spcPts val="0"/>
              </a:spcAft>
              <a:buClr>
                <a:srgbClr val="98989A"/>
              </a:buClr>
              <a:buSzPts val="800"/>
              <a:buFont typeface="Arial"/>
              <a:buNone/>
              <a:defRPr sz="800" b="0" i="0" u="none" strike="noStrike" cap="none">
                <a:solidFill>
                  <a:srgbClr val="98989A"/>
                </a:solidFill>
                <a:latin typeface="Arial"/>
                <a:ea typeface="Arial"/>
                <a:cs typeface="Arial"/>
                <a:sym typeface="Arial"/>
              </a:defRPr>
            </a:lvl7pPr>
            <a:lvl8pPr marR="0" lvl="7" algn="ctr" rtl="0">
              <a:spcBef>
                <a:spcPts val="300"/>
              </a:spcBef>
              <a:spcAft>
                <a:spcPts val="0"/>
              </a:spcAft>
              <a:buClr>
                <a:srgbClr val="98989A"/>
              </a:buClr>
              <a:buSzPts val="1500"/>
              <a:buFont typeface="Arial"/>
              <a:buNone/>
              <a:defRPr sz="1500" b="0" i="0" u="none" strike="noStrike" cap="none">
                <a:solidFill>
                  <a:srgbClr val="98989A"/>
                </a:solidFill>
                <a:latin typeface="Arial"/>
                <a:ea typeface="Arial"/>
                <a:cs typeface="Arial"/>
                <a:sym typeface="Arial"/>
              </a:defRPr>
            </a:lvl8pPr>
            <a:lvl9pPr marR="0" lvl="8" algn="ctr" rtl="0">
              <a:spcBef>
                <a:spcPts val="300"/>
              </a:spcBef>
              <a:spcAft>
                <a:spcPts val="0"/>
              </a:spcAft>
              <a:buClr>
                <a:srgbClr val="98989A"/>
              </a:buClr>
              <a:buSzPts val="1500"/>
              <a:buFont typeface="Arial"/>
              <a:buNone/>
              <a:defRPr sz="1500" b="0" i="0" u="none" strike="noStrike" cap="none">
                <a:solidFill>
                  <a:srgbClr val="98989A"/>
                </a:solidFill>
                <a:latin typeface="Arial"/>
                <a:ea typeface="Arial"/>
                <a:cs typeface="Arial"/>
                <a:sym typeface="Arial"/>
              </a:defRPr>
            </a:lvl9pPr>
          </a:lstStyle>
          <a:p>
            <a:endParaRPr/>
          </a:p>
        </p:txBody>
      </p:sp>
      <p:sp>
        <p:nvSpPr>
          <p:cNvPr id="118" name="Google Shape;118;p65"/>
          <p:cNvSpPr txBox="1">
            <a:spLocks noGrp="1"/>
          </p:cNvSpPr>
          <p:nvPr>
            <p:ph type="body" idx="2"/>
          </p:nvPr>
        </p:nvSpPr>
        <p:spPr>
          <a:xfrm>
            <a:off x="469496" y="4049523"/>
            <a:ext cx="4319105" cy="288131"/>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5000"/>
              </a:lnSpc>
              <a:spcBef>
                <a:spcPts val="1075"/>
              </a:spcBef>
              <a:spcAft>
                <a:spcPts val="0"/>
              </a:spcAft>
              <a:buClr>
                <a:schemeClr val="dk2"/>
              </a:buClr>
              <a:buSzPts val="1080"/>
              <a:buFont typeface="Arial"/>
              <a:buNone/>
              <a:defRPr sz="1200" b="0" i="0" u="none" strike="noStrike" cap="none">
                <a:solidFill>
                  <a:schemeClr val="accent5"/>
                </a:solidFill>
                <a:latin typeface="Arial"/>
                <a:ea typeface="Arial"/>
                <a:cs typeface="Arial"/>
                <a:sym typeface="Arial"/>
              </a:defRPr>
            </a:lvl1pPr>
            <a:lvl2pPr marL="914400" marR="0" lvl="1" indent="-228600" algn="l" rtl="0">
              <a:lnSpc>
                <a:spcPct val="95000"/>
              </a:lnSpc>
              <a:spcBef>
                <a:spcPts val="600"/>
              </a:spcBef>
              <a:spcAft>
                <a:spcPts val="0"/>
              </a:spcAft>
              <a:buClr>
                <a:schemeClr val="dk2"/>
              </a:buClr>
              <a:buSzPts val="1500"/>
              <a:buFont typeface="Arial"/>
              <a:buNone/>
              <a:defRPr sz="1500" b="0" i="0" u="none" strike="noStrike" cap="none">
                <a:solidFill>
                  <a:schemeClr val="lt1"/>
                </a:solidFill>
                <a:latin typeface="Arial"/>
                <a:ea typeface="Arial"/>
                <a:cs typeface="Arial"/>
                <a:sym typeface="Arial"/>
              </a:defRPr>
            </a:lvl2pPr>
            <a:lvl3pPr marL="1371600" marR="0" lvl="2"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3pPr>
            <a:lvl4pPr marL="1828800" marR="0" lvl="3"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4pPr>
            <a:lvl5pPr marL="2286000" marR="0" lvl="4"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19" name="Google Shape;119;p65"/>
          <p:cNvSpPr txBox="1">
            <a:spLocks noGrp="1"/>
          </p:cNvSpPr>
          <p:nvPr>
            <p:ph type="body" idx="3"/>
          </p:nvPr>
        </p:nvSpPr>
        <p:spPr>
          <a:xfrm>
            <a:off x="469496" y="4289520"/>
            <a:ext cx="4319105" cy="288131"/>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5000"/>
              </a:lnSpc>
              <a:spcBef>
                <a:spcPts val="1075"/>
              </a:spcBef>
              <a:spcAft>
                <a:spcPts val="0"/>
              </a:spcAft>
              <a:buClr>
                <a:schemeClr val="dk2"/>
              </a:buClr>
              <a:buSzPts val="1080"/>
              <a:buFont typeface="Arial"/>
              <a:buNone/>
              <a:defRPr sz="1200" b="0" i="0" u="none" strike="noStrike" cap="none">
                <a:solidFill>
                  <a:schemeClr val="accent5"/>
                </a:solidFill>
                <a:latin typeface="Arial"/>
                <a:ea typeface="Arial"/>
                <a:cs typeface="Arial"/>
                <a:sym typeface="Arial"/>
              </a:defRPr>
            </a:lvl1pPr>
            <a:lvl2pPr marL="914400" marR="0" lvl="1" indent="-228600" algn="l" rtl="0">
              <a:lnSpc>
                <a:spcPct val="95000"/>
              </a:lnSpc>
              <a:spcBef>
                <a:spcPts val="600"/>
              </a:spcBef>
              <a:spcAft>
                <a:spcPts val="0"/>
              </a:spcAft>
              <a:buClr>
                <a:schemeClr val="dk2"/>
              </a:buClr>
              <a:buSzPts val="1500"/>
              <a:buFont typeface="Arial"/>
              <a:buNone/>
              <a:defRPr sz="1500" b="0" i="0" u="none" strike="noStrike" cap="none">
                <a:solidFill>
                  <a:schemeClr val="lt1"/>
                </a:solidFill>
                <a:latin typeface="Arial"/>
                <a:ea typeface="Arial"/>
                <a:cs typeface="Arial"/>
                <a:sym typeface="Arial"/>
              </a:defRPr>
            </a:lvl2pPr>
            <a:lvl3pPr marL="1371600" marR="0" lvl="2"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3pPr>
            <a:lvl4pPr marL="1828800" marR="0" lvl="3"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4pPr>
            <a:lvl5pPr marL="2286000" marR="0" lvl="4" indent="-228600" algn="l" rtl="0">
              <a:lnSpc>
                <a:spcPct val="95000"/>
              </a:lnSpc>
              <a:spcBef>
                <a:spcPts val="625"/>
              </a:spcBef>
              <a:spcAft>
                <a:spcPts val="0"/>
              </a:spcAft>
              <a:buClr>
                <a:schemeClr val="lt1"/>
              </a:buClr>
              <a:buSzPts val="1500"/>
              <a:buFont typeface="Arial"/>
              <a:buNone/>
              <a:defRPr sz="1500" b="0" i="0" u="none" strike="noStrike" cap="none">
                <a:solidFill>
                  <a:schemeClr val="lt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grpSp>
        <p:nvGrpSpPr>
          <p:cNvPr id="120" name="Google Shape;120;p65"/>
          <p:cNvGrpSpPr/>
          <p:nvPr/>
        </p:nvGrpSpPr>
        <p:grpSpPr>
          <a:xfrm>
            <a:off x="492125" y="395288"/>
            <a:ext cx="796924" cy="423863"/>
            <a:chOff x="310" y="249"/>
            <a:chExt cx="502" cy="267"/>
          </a:xfrm>
        </p:grpSpPr>
        <p:sp>
          <p:nvSpPr>
            <p:cNvPr id="121" name="Google Shape;121;p65"/>
            <p:cNvSpPr/>
            <p:nvPr/>
          </p:nvSpPr>
          <p:spPr>
            <a:xfrm>
              <a:off x="452" y="426"/>
              <a:ext cx="22" cy="88"/>
            </a:xfrm>
            <a:prstGeom prst="rect">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2" name="Google Shape;122;p65"/>
            <p:cNvSpPr/>
            <p:nvPr/>
          </p:nvSpPr>
          <p:spPr>
            <a:xfrm>
              <a:off x="585" y="425"/>
              <a:ext cx="66" cy="91"/>
            </a:xfrm>
            <a:custGeom>
              <a:avLst/>
              <a:gdLst/>
              <a:ahLst/>
              <a:cxnLst/>
              <a:rect l="l" t="t" r="r" b="b"/>
              <a:pathLst>
                <a:path w="51" h="69" extrusionOk="0">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3" name="Google Shape;123;p65"/>
            <p:cNvSpPr/>
            <p:nvPr/>
          </p:nvSpPr>
          <p:spPr>
            <a:xfrm>
              <a:off x="355" y="425"/>
              <a:ext cx="67" cy="91"/>
            </a:xfrm>
            <a:custGeom>
              <a:avLst/>
              <a:gdLst/>
              <a:ahLst/>
              <a:cxnLst/>
              <a:rect l="l" t="t" r="r" b="b"/>
              <a:pathLst>
                <a:path w="51" h="69" extrusionOk="0">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4" name="Google Shape;124;p65"/>
            <p:cNvSpPr/>
            <p:nvPr/>
          </p:nvSpPr>
          <p:spPr>
            <a:xfrm>
              <a:off x="675" y="425"/>
              <a:ext cx="91" cy="91"/>
            </a:xfrm>
            <a:custGeom>
              <a:avLst/>
              <a:gdLst/>
              <a:ahLst/>
              <a:cxnLst/>
              <a:rect l="l" t="t" r="r" b="b"/>
              <a:pathLst>
                <a:path w="70" h="69" extrusionOk="0">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5" name="Google Shape;125;p65"/>
            <p:cNvSpPr/>
            <p:nvPr/>
          </p:nvSpPr>
          <p:spPr>
            <a:xfrm>
              <a:off x="503" y="425"/>
              <a:ext cx="60" cy="91"/>
            </a:xfrm>
            <a:custGeom>
              <a:avLst/>
              <a:gdLst/>
              <a:ahLst/>
              <a:cxnLst/>
              <a:rect l="l" t="t" r="r" b="b"/>
              <a:pathLst>
                <a:path w="46" h="69" extrusionOk="0">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6" name="Google Shape;126;p65"/>
            <p:cNvSpPr/>
            <p:nvPr/>
          </p:nvSpPr>
          <p:spPr>
            <a:xfrm>
              <a:off x="31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7" name="Google Shape;127;p65"/>
            <p:cNvSpPr/>
            <p:nvPr/>
          </p:nvSpPr>
          <p:spPr>
            <a:xfrm>
              <a:off x="37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8" name="Google Shape;128;p65"/>
            <p:cNvSpPr/>
            <p:nvPr/>
          </p:nvSpPr>
          <p:spPr>
            <a:xfrm>
              <a:off x="430" y="249"/>
              <a:ext cx="22" cy="139"/>
            </a:xfrm>
            <a:custGeom>
              <a:avLst/>
              <a:gdLst/>
              <a:ahLst/>
              <a:cxnLst/>
              <a:rect l="l" t="t" r="r" b="b"/>
              <a:pathLst>
                <a:path w="17" h="106" extrusionOk="0">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29" name="Google Shape;129;p65"/>
            <p:cNvSpPr/>
            <p:nvPr/>
          </p:nvSpPr>
          <p:spPr>
            <a:xfrm>
              <a:off x="49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0" name="Google Shape;130;p65"/>
            <p:cNvSpPr/>
            <p:nvPr/>
          </p:nvSpPr>
          <p:spPr>
            <a:xfrm>
              <a:off x="55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1" name="Google Shape;131;p65"/>
            <p:cNvSpPr/>
            <p:nvPr/>
          </p:nvSpPr>
          <p:spPr>
            <a:xfrm>
              <a:off x="61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2" name="Google Shape;132;p65"/>
            <p:cNvSpPr/>
            <p:nvPr/>
          </p:nvSpPr>
          <p:spPr>
            <a:xfrm>
              <a:off x="670" y="249"/>
              <a:ext cx="22" cy="139"/>
            </a:xfrm>
            <a:custGeom>
              <a:avLst/>
              <a:gdLst/>
              <a:ahLst/>
              <a:cxnLst/>
              <a:rect l="l" t="t" r="r" b="b"/>
              <a:pathLst>
                <a:path w="17" h="106" extrusionOk="0">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3" name="Google Shape;133;p65"/>
            <p:cNvSpPr/>
            <p:nvPr/>
          </p:nvSpPr>
          <p:spPr>
            <a:xfrm>
              <a:off x="73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4" name="Google Shape;134;p65"/>
            <p:cNvSpPr/>
            <p:nvPr/>
          </p:nvSpPr>
          <p:spPr>
            <a:xfrm>
              <a:off x="790" y="321"/>
              <a:ext cx="22" cy="45"/>
            </a:xfrm>
            <a:custGeom>
              <a:avLst/>
              <a:gdLst/>
              <a:ahLst/>
              <a:cxnLst/>
              <a:rect l="l" t="t" r="r" b="b"/>
              <a:pathLst>
                <a:path w="17" h="34" extrusionOk="0">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35" name="Google Shape;135;p65"/>
          <p:cNvSpPr txBox="1">
            <a:spLocks noGrp="1"/>
          </p:cNvSpPr>
          <p:nvPr>
            <p:ph type="body" idx="4"/>
          </p:nvPr>
        </p:nvSpPr>
        <p:spPr>
          <a:xfrm>
            <a:off x="463292" y="2872236"/>
            <a:ext cx="5925246" cy="299001"/>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lt2"/>
                </a:solidFill>
                <a:latin typeface="Arial"/>
                <a:ea typeface="Arial"/>
                <a:cs typeface="Arial"/>
                <a:sym typeface="Arial"/>
              </a:defRPr>
            </a:lvl1pPr>
            <a:lvl2pPr marL="914400" marR="0" lvl="1" indent="-228600" algn="l" rtl="0">
              <a:lnSpc>
                <a:spcPct val="95000"/>
              </a:lnSpc>
              <a:spcBef>
                <a:spcPts val="600"/>
              </a:spcBef>
              <a:spcAft>
                <a:spcPts val="0"/>
              </a:spcAft>
              <a:buClr>
                <a:schemeClr val="dk2"/>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5000"/>
              </a:lnSpc>
              <a:spcBef>
                <a:spcPts val="625"/>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5000"/>
              </a:lnSpc>
              <a:spcBef>
                <a:spcPts val="625"/>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95000"/>
              </a:lnSpc>
              <a:spcBef>
                <a:spcPts val="625"/>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36" name="Google Shape;136;p65"/>
          <p:cNvSpPr txBox="1">
            <a:spLocks noGrp="1"/>
          </p:cNvSpPr>
          <p:nvPr>
            <p:ph type="ctrTitle"/>
          </p:nvPr>
        </p:nvSpPr>
        <p:spPr>
          <a:xfrm>
            <a:off x="425765" y="2300750"/>
            <a:ext cx="5955513" cy="644730"/>
          </a:xfrm>
          <a:prstGeom prst="rect">
            <a:avLst/>
          </a:prstGeom>
          <a:noFill/>
          <a:ln>
            <a:noFill/>
          </a:ln>
        </p:spPr>
        <p:txBody>
          <a:bodyPr spcFirstLastPara="1" wrap="square" lIns="91400" tIns="45700" rIns="91400" bIns="45700" anchor="b" anchorCtr="0">
            <a:noAutofit/>
          </a:bodyPr>
          <a:lstStyle>
            <a:lvl1pPr lvl="0" algn="l">
              <a:lnSpc>
                <a:spcPct val="90000"/>
              </a:lnSpc>
              <a:spcBef>
                <a:spcPts val="0"/>
              </a:spcBef>
              <a:spcAft>
                <a:spcPts val="0"/>
              </a:spcAft>
              <a:buClr>
                <a:srgbClr val="38C6F4"/>
              </a:buClr>
              <a:buSzPts val="3600"/>
              <a:buFont typeface="Arial"/>
              <a:buNone/>
              <a:defRPr sz="3600" b="0" i="0">
                <a:solidFill>
                  <a:srgbClr val="38C6F4"/>
                </a:solidFill>
                <a:latin typeface="Arial"/>
                <a:ea typeface="Arial"/>
                <a:cs typeface="Arial"/>
                <a:sym typeface="Arial"/>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Tree>
  </p:cSld>
  <p:clrMapOvr>
    <a:masterClrMapping/>
  </p:clrMapOvr>
  <p:transition spd="slow">
    <p:wipe/>
  </p:transition>
  <p:extLst>
    <p:ext uri="{DCECCB84-F9BA-43D5-87BE-67443E8EF086}">
      <p15:sldGuideLst xmlns:p15="http://schemas.microsoft.com/office/powerpoint/2012/main">
        <p15:guide id="1" orient="horz" pos="228">
          <p15:clr>
            <a:srgbClr val="FBAE40"/>
          </p15:clr>
        </p15:guide>
        <p15:guide id="2" pos="360">
          <p15:clr>
            <a:srgbClr val="FBAE40"/>
          </p15:clr>
        </p15:guide>
        <p15:guide id="3" orient="horz" pos="518">
          <p15:clr>
            <a:srgbClr val="FBAE40"/>
          </p15:clr>
        </p15:guide>
        <p15:guide id="4" pos="812">
          <p15:clr>
            <a:srgbClr val="FBAE40"/>
          </p15:clr>
        </p15:guide>
        <p15:guide id="5" pos="31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Slide">
  <p:cSld name="Blank Slide">
    <p:spTree>
      <p:nvGrpSpPr>
        <p:cNvPr id="1" name="Shape 137"/>
        <p:cNvGrpSpPr/>
        <p:nvPr/>
      </p:nvGrpSpPr>
      <p:grpSpPr>
        <a:xfrm>
          <a:off x="0" y="0"/>
          <a:ext cx="0" cy="0"/>
          <a:chOff x="0" y="0"/>
          <a:chExt cx="0" cy="0"/>
        </a:xfrm>
      </p:grpSpPr>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Circled_Bullets">
  <p:cSld name="2_Circled_Bullets">
    <p:spTree>
      <p:nvGrpSpPr>
        <p:cNvPr id="1" name="Shape 138"/>
        <p:cNvGrpSpPr/>
        <p:nvPr/>
      </p:nvGrpSpPr>
      <p:grpSpPr>
        <a:xfrm>
          <a:off x="0" y="0"/>
          <a:ext cx="0" cy="0"/>
          <a:chOff x="0" y="0"/>
          <a:chExt cx="0" cy="0"/>
        </a:xfrm>
      </p:grpSpPr>
      <p:sp>
        <p:nvSpPr>
          <p:cNvPr id="139" name="Google Shape;139;p67"/>
          <p:cNvSpPr txBox="1">
            <a:spLocks noGrp="1"/>
          </p:cNvSpPr>
          <p:nvPr>
            <p:ph type="title"/>
          </p:nvPr>
        </p:nvSpPr>
        <p:spPr>
          <a:xfrm>
            <a:off x="438150" y="341313"/>
            <a:ext cx="8345488" cy="731837"/>
          </a:xfrm>
          <a:prstGeom prst="rect">
            <a:avLst/>
          </a:prstGeom>
          <a:noFill/>
          <a:ln>
            <a:noFill/>
          </a:ln>
        </p:spPr>
        <p:txBody>
          <a:bodyPr spcFirstLastPara="1" wrap="square" lIns="91400" tIns="45700" rIns="91400" bIns="45700" anchor="ctr" anchorCtr="0">
            <a:noAutofit/>
          </a:bodyPr>
          <a:lstStyle>
            <a:lvl1pPr lvl="0" algn="l">
              <a:lnSpc>
                <a:spcPct val="80000"/>
              </a:lnSpc>
              <a:spcBef>
                <a:spcPts val="0"/>
              </a:spcBef>
              <a:spcAft>
                <a:spcPts val="0"/>
              </a:spcAft>
              <a:buSzPts val="1400"/>
              <a:buNone/>
              <a:defRPr>
                <a:solidFill>
                  <a:schemeClr val="accent1"/>
                </a:solidFill>
              </a:defRPr>
            </a:lvl1pPr>
            <a:lvl2pPr lvl="1" algn="l">
              <a:lnSpc>
                <a:spcPct val="80000"/>
              </a:lnSpc>
              <a:spcBef>
                <a:spcPts val="0"/>
              </a:spcBef>
              <a:spcAft>
                <a:spcPts val="0"/>
              </a:spcAft>
              <a:buSzPts val="1400"/>
              <a:buNone/>
              <a:defRPr/>
            </a:lvl2pPr>
            <a:lvl3pPr lvl="2" algn="l">
              <a:lnSpc>
                <a:spcPct val="80000"/>
              </a:lnSpc>
              <a:spcBef>
                <a:spcPts val="0"/>
              </a:spcBef>
              <a:spcAft>
                <a:spcPts val="0"/>
              </a:spcAft>
              <a:buSzPts val="1400"/>
              <a:buNone/>
              <a:defRPr/>
            </a:lvl3pPr>
            <a:lvl4pPr lvl="3" algn="l">
              <a:lnSpc>
                <a:spcPct val="80000"/>
              </a:lnSpc>
              <a:spcBef>
                <a:spcPts val="0"/>
              </a:spcBef>
              <a:spcAft>
                <a:spcPts val="0"/>
              </a:spcAft>
              <a:buSzPts val="1400"/>
              <a:buNone/>
              <a:defRPr/>
            </a:lvl4pPr>
            <a:lvl5pPr lvl="4" algn="l">
              <a:lnSpc>
                <a:spcPct val="80000"/>
              </a:lnSpc>
              <a:spcBef>
                <a:spcPts val="0"/>
              </a:spcBef>
              <a:spcAft>
                <a:spcPts val="0"/>
              </a:spcAft>
              <a:buSzPts val="1400"/>
              <a:buNone/>
              <a:defRPr/>
            </a:lvl5pPr>
            <a:lvl6pPr lvl="5" algn="l">
              <a:lnSpc>
                <a:spcPct val="80000"/>
              </a:lnSpc>
              <a:spcBef>
                <a:spcPts val="0"/>
              </a:spcBef>
              <a:spcAft>
                <a:spcPts val="0"/>
              </a:spcAft>
              <a:buSzPts val="1400"/>
              <a:buNone/>
              <a:defRPr/>
            </a:lvl6pPr>
            <a:lvl7pPr lvl="6" algn="l">
              <a:lnSpc>
                <a:spcPct val="80000"/>
              </a:lnSpc>
              <a:spcBef>
                <a:spcPts val="0"/>
              </a:spcBef>
              <a:spcAft>
                <a:spcPts val="0"/>
              </a:spcAft>
              <a:buSzPts val="1400"/>
              <a:buNone/>
              <a:defRPr/>
            </a:lvl7pPr>
            <a:lvl8pPr lvl="7" algn="l">
              <a:lnSpc>
                <a:spcPct val="80000"/>
              </a:lnSpc>
              <a:spcBef>
                <a:spcPts val="0"/>
              </a:spcBef>
              <a:spcAft>
                <a:spcPts val="0"/>
              </a:spcAft>
              <a:buSzPts val="1400"/>
              <a:buNone/>
              <a:defRPr/>
            </a:lvl8pPr>
            <a:lvl9pPr lvl="8" algn="l">
              <a:lnSpc>
                <a:spcPct val="80000"/>
              </a:lnSpc>
              <a:spcBef>
                <a:spcPts val="0"/>
              </a:spcBef>
              <a:spcAft>
                <a:spcPts val="0"/>
              </a:spcAft>
              <a:buSzPts val="1400"/>
              <a:buNone/>
              <a:defRPr/>
            </a:lvl9pPr>
          </a:lstStyle>
          <a:p>
            <a:endParaRPr/>
          </a:p>
        </p:txBody>
      </p:sp>
      <p:sp>
        <p:nvSpPr>
          <p:cNvPr id="140" name="Google Shape;140;p67"/>
          <p:cNvSpPr/>
          <p:nvPr/>
        </p:nvSpPr>
        <p:spPr>
          <a:xfrm>
            <a:off x="575610" y="2552550"/>
            <a:ext cx="698624" cy="698624"/>
          </a:xfrm>
          <a:prstGeom prst="ellipse">
            <a:avLst/>
          </a:prstGeom>
          <a:solidFill>
            <a:schemeClr val="lt2"/>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4000">
              <a:solidFill>
                <a:srgbClr val="FFFFFF"/>
              </a:solidFill>
              <a:latin typeface="Arial"/>
              <a:ea typeface="Arial"/>
              <a:cs typeface="Arial"/>
              <a:sym typeface="Arial"/>
            </a:endParaRPr>
          </a:p>
        </p:txBody>
      </p:sp>
      <p:sp>
        <p:nvSpPr>
          <p:cNvPr id="141" name="Google Shape;141;p67"/>
          <p:cNvSpPr/>
          <p:nvPr/>
        </p:nvSpPr>
        <p:spPr>
          <a:xfrm>
            <a:off x="575610" y="1426607"/>
            <a:ext cx="698624" cy="698624"/>
          </a:xfrm>
          <a:prstGeom prst="ellipse">
            <a:avLst/>
          </a:prstGeom>
          <a:solidFill>
            <a:srgbClr val="00394F"/>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4000">
              <a:solidFill>
                <a:schemeClr val="lt1"/>
              </a:solidFill>
              <a:latin typeface="Arial"/>
              <a:ea typeface="Arial"/>
              <a:cs typeface="Arial"/>
              <a:sym typeface="Arial"/>
            </a:endParaRPr>
          </a:p>
        </p:txBody>
      </p:sp>
      <p:sp>
        <p:nvSpPr>
          <p:cNvPr id="142" name="Google Shape;142;p67"/>
          <p:cNvSpPr/>
          <p:nvPr/>
        </p:nvSpPr>
        <p:spPr>
          <a:xfrm>
            <a:off x="575610" y="3653093"/>
            <a:ext cx="698624" cy="698624"/>
          </a:xfrm>
          <a:prstGeom prst="ellipse">
            <a:avLst/>
          </a:prstGeom>
          <a:solidFill>
            <a:schemeClr val="accent5"/>
          </a:solidFill>
          <a:ln>
            <a:noFill/>
          </a:ln>
        </p:spPr>
        <p:txBody>
          <a:bodyPr spcFirstLastPara="1" wrap="square" lIns="91425" tIns="45700" rIns="91425" bIns="91425" anchor="ctr" anchorCtr="0">
            <a:noAutofit/>
          </a:bodyPr>
          <a:lstStyle/>
          <a:p>
            <a:pPr marL="0" marR="0" lvl="0" indent="0" algn="ctr" rtl="0">
              <a:spcBef>
                <a:spcPts val="0"/>
              </a:spcBef>
              <a:spcAft>
                <a:spcPts val="0"/>
              </a:spcAft>
              <a:buNone/>
            </a:pPr>
            <a:endParaRPr sz="4000">
              <a:solidFill>
                <a:srgbClr val="049FD9"/>
              </a:solidFill>
              <a:latin typeface="Arial"/>
              <a:ea typeface="Arial"/>
              <a:cs typeface="Arial"/>
              <a:sym typeface="Arial"/>
            </a:endParaRPr>
          </a:p>
        </p:txBody>
      </p:sp>
      <p:sp>
        <p:nvSpPr>
          <p:cNvPr id="143" name="Google Shape;143;p67"/>
          <p:cNvSpPr txBox="1">
            <a:spLocks noGrp="1"/>
          </p:cNvSpPr>
          <p:nvPr>
            <p:ph type="body" idx="1"/>
          </p:nvPr>
        </p:nvSpPr>
        <p:spPr>
          <a:xfrm>
            <a:off x="1365250" y="1432522"/>
            <a:ext cx="5473700" cy="693381"/>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accent1"/>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44" name="Google Shape;144;p67"/>
          <p:cNvSpPr txBox="1">
            <a:spLocks noGrp="1"/>
          </p:cNvSpPr>
          <p:nvPr>
            <p:ph type="body" idx="2"/>
          </p:nvPr>
        </p:nvSpPr>
        <p:spPr>
          <a:xfrm>
            <a:off x="1365250" y="2557793"/>
            <a:ext cx="5473700" cy="693381"/>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accent1"/>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45" name="Google Shape;145;p67"/>
          <p:cNvSpPr txBox="1">
            <a:spLocks noGrp="1"/>
          </p:cNvSpPr>
          <p:nvPr>
            <p:ph type="body" idx="3"/>
          </p:nvPr>
        </p:nvSpPr>
        <p:spPr>
          <a:xfrm>
            <a:off x="1365250" y="3653093"/>
            <a:ext cx="5473700" cy="693381"/>
          </a:xfrm>
          <a:prstGeom prst="rect">
            <a:avLst/>
          </a:prstGeom>
          <a:noFill/>
          <a:ln>
            <a:noFill/>
          </a:ln>
        </p:spPr>
        <p:txBody>
          <a:bodyPr spcFirstLastPara="1" wrap="square" lIns="91400" tIns="45700" rIns="91400" bIns="45700" anchor="ctr" anchorCtr="0">
            <a:noAutofit/>
          </a:bodyPr>
          <a:lstStyle>
            <a:lvl1pPr marL="457200" marR="0" lvl="0" indent="-228600" algn="l" rtl="0">
              <a:lnSpc>
                <a:spcPct val="95000"/>
              </a:lnSpc>
              <a:spcBef>
                <a:spcPts val="1075"/>
              </a:spcBef>
              <a:spcAft>
                <a:spcPts val="0"/>
              </a:spcAft>
              <a:buClr>
                <a:schemeClr val="dk2"/>
              </a:buClr>
              <a:buSzPts val="1800"/>
              <a:buFont typeface="Arial"/>
              <a:buNone/>
              <a:defRPr sz="2000" b="0" i="0" u="none" strike="noStrike" cap="none">
                <a:solidFill>
                  <a:schemeClr val="accent1"/>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46" name="Google Shape;146;p67"/>
          <p:cNvSpPr txBox="1">
            <a:spLocks noGrp="1"/>
          </p:cNvSpPr>
          <p:nvPr>
            <p:ph type="body" idx="4"/>
          </p:nvPr>
        </p:nvSpPr>
        <p:spPr>
          <a:xfrm>
            <a:off x="575610" y="2552550"/>
            <a:ext cx="698624" cy="693381"/>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3600"/>
              <a:buFont typeface="Arial"/>
              <a:buNone/>
              <a:defRPr sz="40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47" name="Google Shape;147;p67"/>
          <p:cNvSpPr txBox="1">
            <a:spLocks noGrp="1"/>
          </p:cNvSpPr>
          <p:nvPr>
            <p:ph type="body" idx="5"/>
          </p:nvPr>
        </p:nvSpPr>
        <p:spPr>
          <a:xfrm>
            <a:off x="575611" y="3651140"/>
            <a:ext cx="698624" cy="693381"/>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3600"/>
              <a:buFont typeface="Arial"/>
              <a:buNone/>
              <a:defRPr sz="40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
        <p:nvSpPr>
          <p:cNvPr id="148" name="Google Shape;148;p67"/>
          <p:cNvSpPr txBox="1">
            <a:spLocks noGrp="1"/>
          </p:cNvSpPr>
          <p:nvPr>
            <p:ph type="body" idx="6"/>
          </p:nvPr>
        </p:nvSpPr>
        <p:spPr>
          <a:xfrm>
            <a:off x="575610" y="1427248"/>
            <a:ext cx="698624" cy="693381"/>
          </a:xfrm>
          <a:prstGeom prst="rect">
            <a:avLst/>
          </a:prstGeom>
          <a:noFill/>
          <a:ln>
            <a:noFill/>
          </a:ln>
        </p:spPr>
        <p:txBody>
          <a:bodyPr spcFirstLastPara="1" wrap="square" lIns="91400" tIns="45700" rIns="91400" bIns="45700" anchor="ctr" anchorCtr="0">
            <a:noAutofit/>
          </a:bodyPr>
          <a:lstStyle>
            <a:lvl1pPr marL="457200" marR="0" lvl="0" indent="-228600" algn="ctr" rtl="0">
              <a:lnSpc>
                <a:spcPct val="95000"/>
              </a:lnSpc>
              <a:spcBef>
                <a:spcPts val="1075"/>
              </a:spcBef>
              <a:spcAft>
                <a:spcPts val="0"/>
              </a:spcAft>
              <a:buClr>
                <a:schemeClr val="dk2"/>
              </a:buClr>
              <a:buSzPts val="3600"/>
              <a:buFont typeface="Arial"/>
              <a:buNone/>
              <a:defRPr sz="4000" b="0" i="0" u="none" strike="noStrike" cap="none">
                <a:solidFill>
                  <a:srgbClr val="FFFFFF"/>
                </a:solidFill>
                <a:latin typeface="Arial"/>
                <a:ea typeface="Arial"/>
                <a:cs typeface="Arial"/>
                <a:sym typeface="Arial"/>
              </a:defRPr>
            </a:lvl1pPr>
            <a:lvl2pPr marL="914400" marR="0" lvl="1" indent="-317500" algn="l" rtl="0">
              <a:lnSpc>
                <a:spcPct val="95000"/>
              </a:lnSpc>
              <a:spcBef>
                <a:spcPts val="600"/>
              </a:spcBef>
              <a:spcAft>
                <a:spcPts val="0"/>
              </a:spcAft>
              <a:buClr>
                <a:schemeClr val="dk2"/>
              </a:buClr>
              <a:buSzPts val="1400"/>
              <a:buFont typeface="Arial"/>
              <a:buChar char="•"/>
              <a:defRPr sz="1400" b="0" i="0" u="none" strike="noStrike" cap="none">
                <a:solidFill>
                  <a:srgbClr val="FFFFFF"/>
                </a:solidFill>
                <a:latin typeface="Arial"/>
                <a:ea typeface="Arial"/>
                <a:cs typeface="Arial"/>
                <a:sym typeface="Arial"/>
              </a:defRPr>
            </a:lvl2pPr>
            <a:lvl3pPr marL="1371600" marR="0" lvl="2" indent="-304800" algn="l" rtl="0">
              <a:lnSpc>
                <a:spcPct val="95000"/>
              </a:lnSpc>
              <a:spcBef>
                <a:spcPts val="625"/>
              </a:spcBef>
              <a:spcAft>
                <a:spcPts val="0"/>
              </a:spcAft>
              <a:buClr>
                <a:srgbClr val="FFFFFF"/>
              </a:buClr>
              <a:buSzPts val="1200"/>
              <a:buFont typeface="Arial"/>
              <a:buChar char="•"/>
              <a:defRPr sz="1200" b="0" i="0" u="none" strike="noStrike" cap="none">
                <a:solidFill>
                  <a:srgbClr val="FFFFFF"/>
                </a:solidFill>
                <a:latin typeface="Arial"/>
                <a:ea typeface="Arial"/>
                <a:cs typeface="Arial"/>
                <a:sym typeface="Arial"/>
              </a:defRPr>
            </a:lvl3pPr>
            <a:lvl4pPr marL="1828800" marR="0" lvl="3"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4pPr>
            <a:lvl5pPr marL="2286000" marR="0" lvl="4" indent="-298450" algn="l" rtl="0">
              <a:lnSpc>
                <a:spcPct val="95000"/>
              </a:lnSpc>
              <a:spcBef>
                <a:spcPts val="625"/>
              </a:spcBef>
              <a:spcAft>
                <a:spcPts val="0"/>
              </a:spcAft>
              <a:buClr>
                <a:srgbClr val="FFFFFF"/>
              </a:buClr>
              <a:buSzPts val="1100"/>
              <a:buFont typeface="Arial"/>
              <a:buChar char="•"/>
              <a:defRPr sz="1100" b="0" i="0" u="none" strike="noStrike" cap="none">
                <a:solidFill>
                  <a:srgbClr val="FFFFFF"/>
                </a:solidFill>
                <a:latin typeface="Arial"/>
                <a:ea typeface="Arial"/>
                <a:cs typeface="Arial"/>
                <a:sym typeface="Arial"/>
              </a:defRPr>
            </a:lvl5pPr>
            <a:lvl6pPr marL="2743200" marR="0" lvl="5" indent="-285750" algn="l" rtl="0">
              <a:spcBef>
                <a:spcPts val="600"/>
              </a:spcBef>
              <a:spcAft>
                <a:spcPts val="0"/>
              </a:spcAft>
              <a:buClr>
                <a:schemeClr val="dk1"/>
              </a:buClr>
              <a:buSzPts val="900"/>
              <a:buFont typeface="Arial"/>
              <a:buChar char="•"/>
              <a:defRPr sz="900" b="0" i="0" u="none" strike="noStrike" cap="none">
                <a:solidFill>
                  <a:schemeClr val="dk1"/>
                </a:solidFill>
                <a:latin typeface="Arial"/>
                <a:ea typeface="Arial"/>
                <a:cs typeface="Arial"/>
                <a:sym typeface="Arial"/>
              </a:defRPr>
            </a:lvl6pPr>
            <a:lvl7pPr marL="3200400" marR="0" lvl="6" indent="-279400" algn="l" rtl="0">
              <a:spcBef>
                <a:spcPts val="600"/>
              </a:spcBef>
              <a:spcAft>
                <a:spcPts val="0"/>
              </a:spcAft>
              <a:buClr>
                <a:schemeClr val="dk1"/>
              </a:buClr>
              <a:buSzPts val="800"/>
              <a:buFont typeface="Arial"/>
              <a:buChar char="•"/>
              <a:defRPr sz="800" b="0" i="0" u="none" strike="noStrike" cap="none">
                <a:solidFill>
                  <a:schemeClr val="dk1"/>
                </a:solidFill>
                <a:latin typeface="Arial"/>
                <a:ea typeface="Arial"/>
                <a:cs typeface="Arial"/>
                <a:sym typeface="Arial"/>
              </a:defRPr>
            </a:lvl7pPr>
            <a:lvl8pPr marL="3657600" marR="0" lvl="7" indent="-228600" algn="l" rtl="0">
              <a:spcBef>
                <a:spcPts val="3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9pPr>
          </a:lstStyle>
          <a:p>
            <a:endParaRPr/>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8"/>
          <p:cNvSpPr txBox="1">
            <a:spLocks noGrp="1"/>
          </p:cNvSpPr>
          <p:nvPr>
            <p:ph type="title"/>
          </p:nvPr>
        </p:nvSpPr>
        <p:spPr>
          <a:xfrm>
            <a:off x="438150" y="341313"/>
            <a:ext cx="8345488" cy="731837"/>
          </a:xfrm>
          <a:prstGeom prst="rect">
            <a:avLst/>
          </a:prstGeom>
          <a:noFill/>
          <a:ln>
            <a:noFill/>
          </a:ln>
        </p:spPr>
        <p:txBody>
          <a:bodyPr spcFirstLastPara="1" wrap="square" lIns="91400" tIns="45700" rIns="91400" bIns="45700" anchor="ctr" anchorCtr="0">
            <a:noAutofit/>
          </a:bodyPr>
          <a:lstStyle>
            <a:lvl1pPr marR="0" lvl="0" algn="l" rtl="0">
              <a:lnSpc>
                <a:spcPct val="80000"/>
              </a:lnSpc>
              <a:spcBef>
                <a:spcPts val="0"/>
              </a:spcBef>
              <a:spcAft>
                <a:spcPts val="0"/>
              </a:spcAft>
              <a:buSzPts val="1400"/>
              <a:buNone/>
              <a:defRPr sz="3200" b="0" i="0" u="none" strike="noStrike" cap="none">
                <a:solidFill>
                  <a:schemeClr val="accent4"/>
                </a:solidFill>
                <a:latin typeface="Arial"/>
                <a:ea typeface="Arial"/>
                <a:cs typeface="Arial"/>
                <a:sym typeface="Arial"/>
              </a:defRPr>
            </a:lvl1pPr>
            <a:lvl2pPr marR="0" lvl="1" algn="l" rtl="0">
              <a:lnSpc>
                <a:spcPct val="80000"/>
              </a:lnSpc>
              <a:spcBef>
                <a:spcPts val="0"/>
              </a:spcBef>
              <a:spcAft>
                <a:spcPts val="0"/>
              </a:spcAft>
              <a:buSzPts val="1400"/>
              <a:buNone/>
              <a:defRPr sz="3200" b="0" i="0" u="none" strike="noStrike" cap="none">
                <a:solidFill>
                  <a:srgbClr val="676767"/>
                </a:solidFill>
                <a:latin typeface="Arial"/>
                <a:ea typeface="Arial"/>
                <a:cs typeface="Arial"/>
                <a:sym typeface="Arial"/>
              </a:defRPr>
            </a:lvl2pPr>
            <a:lvl3pPr marR="0" lvl="2" algn="l" rtl="0">
              <a:lnSpc>
                <a:spcPct val="80000"/>
              </a:lnSpc>
              <a:spcBef>
                <a:spcPts val="0"/>
              </a:spcBef>
              <a:spcAft>
                <a:spcPts val="0"/>
              </a:spcAft>
              <a:buSzPts val="1400"/>
              <a:buNone/>
              <a:defRPr sz="3200" b="0" i="0" u="none" strike="noStrike" cap="none">
                <a:solidFill>
                  <a:srgbClr val="676767"/>
                </a:solidFill>
                <a:latin typeface="Arial"/>
                <a:ea typeface="Arial"/>
                <a:cs typeface="Arial"/>
                <a:sym typeface="Arial"/>
              </a:defRPr>
            </a:lvl3pPr>
            <a:lvl4pPr marR="0" lvl="3" algn="l" rtl="0">
              <a:lnSpc>
                <a:spcPct val="80000"/>
              </a:lnSpc>
              <a:spcBef>
                <a:spcPts val="0"/>
              </a:spcBef>
              <a:spcAft>
                <a:spcPts val="0"/>
              </a:spcAft>
              <a:buSzPts val="1400"/>
              <a:buNone/>
              <a:defRPr sz="3200" b="0" i="0" u="none" strike="noStrike" cap="none">
                <a:solidFill>
                  <a:srgbClr val="676767"/>
                </a:solidFill>
                <a:latin typeface="Arial"/>
                <a:ea typeface="Arial"/>
                <a:cs typeface="Arial"/>
                <a:sym typeface="Arial"/>
              </a:defRPr>
            </a:lvl4pPr>
            <a:lvl5pPr marR="0" lvl="4" algn="l" rtl="0">
              <a:lnSpc>
                <a:spcPct val="80000"/>
              </a:lnSpc>
              <a:spcBef>
                <a:spcPts val="0"/>
              </a:spcBef>
              <a:spcAft>
                <a:spcPts val="0"/>
              </a:spcAft>
              <a:buSzPts val="1400"/>
              <a:buNone/>
              <a:defRPr sz="3200" b="0" i="0" u="none" strike="noStrike" cap="none">
                <a:solidFill>
                  <a:srgbClr val="676767"/>
                </a:solidFill>
                <a:latin typeface="Arial"/>
                <a:ea typeface="Arial"/>
                <a:cs typeface="Arial"/>
                <a:sym typeface="Arial"/>
              </a:defRPr>
            </a:lvl5pPr>
            <a:lvl6pPr marR="0" lvl="5" algn="l" rtl="0">
              <a:lnSpc>
                <a:spcPct val="80000"/>
              </a:lnSpc>
              <a:spcBef>
                <a:spcPts val="0"/>
              </a:spcBef>
              <a:spcAft>
                <a:spcPts val="0"/>
              </a:spcAft>
              <a:buSzPts val="1400"/>
              <a:buNone/>
              <a:defRPr sz="3200" b="0" i="0" u="none" strike="noStrike" cap="none">
                <a:solidFill>
                  <a:srgbClr val="676767"/>
                </a:solidFill>
                <a:latin typeface="Arial"/>
                <a:ea typeface="Arial"/>
                <a:cs typeface="Arial"/>
                <a:sym typeface="Arial"/>
              </a:defRPr>
            </a:lvl6pPr>
            <a:lvl7pPr marR="0" lvl="6" algn="l" rtl="0">
              <a:lnSpc>
                <a:spcPct val="80000"/>
              </a:lnSpc>
              <a:spcBef>
                <a:spcPts val="0"/>
              </a:spcBef>
              <a:spcAft>
                <a:spcPts val="0"/>
              </a:spcAft>
              <a:buSzPts val="1400"/>
              <a:buNone/>
              <a:defRPr sz="3200" b="0" i="0" u="none" strike="noStrike" cap="none">
                <a:solidFill>
                  <a:srgbClr val="676767"/>
                </a:solidFill>
                <a:latin typeface="Arial"/>
                <a:ea typeface="Arial"/>
                <a:cs typeface="Arial"/>
                <a:sym typeface="Arial"/>
              </a:defRPr>
            </a:lvl7pPr>
            <a:lvl8pPr marR="0" lvl="7" algn="l" rtl="0">
              <a:lnSpc>
                <a:spcPct val="80000"/>
              </a:lnSpc>
              <a:spcBef>
                <a:spcPts val="0"/>
              </a:spcBef>
              <a:spcAft>
                <a:spcPts val="0"/>
              </a:spcAft>
              <a:buSzPts val="1400"/>
              <a:buNone/>
              <a:defRPr sz="3200" b="0" i="0" u="none" strike="noStrike" cap="none">
                <a:solidFill>
                  <a:srgbClr val="676767"/>
                </a:solidFill>
                <a:latin typeface="Arial"/>
                <a:ea typeface="Arial"/>
                <a:cs typeface="Arial"/>
                <a:sym typeface="Arial"/>
              </a:defRPr>
            </a:lvl8pPr>
            <a:lvl9pPr marR="0" lvl="8" algn="l" rtl="0">
              <a:lnSpc>
                <a:spcPct val="80000"/>
              </a:lnSpc>
              <a:spcBef>
                <a:spcPts val="0"/>
              </a:spcBef>
              <a:spcAft>
                <a:spcPts val="0"/>
              </a:spcAft>
              <a:buSzPts val="1400"/>
              <a:buNone/>
              <a:defRPr sz="3200" b="0" i="0" u="none" strike="noStrike" cap="none">
                <a:solidFill>
                  <a:srgbClr val="676767"/>
                </a:solidFill>
                <a:latin typeface="Arial"/>
                <a:ea typeface="Arial"/>
                <a:cs typeface="Arial"/>
                <a:sym typeface="Arial"/>
              </a:defRPr>
            </a:lvl9pPr>
          </a:lstStyle>
          <a:p>
            <a:endParaRPr/>
          </a:p>
        </p:txBody>
      </p:sp>
      <p:sp>
        <p:nvSpPr>
          <p:cNvPr id="11" name="Google Shape;11;p58"/>
          <p:cNvSpPr/>
          <p:nvPr/>
        </p:nvSpPr>
        <p:spPr>
          <a:xfrm>
            <a:off x="8515707" y="4742907"/>
            <a:ext cx="218414" cy="154518"/>
          </a:xfrm>
          <a:prstGeom prst="rect">
            <a:avLst/>
          </a:prstGeom>
          <a:noFill/>
          <a:ln>
            <a:noFill/>
          </a:ln>
        </p:spPr>
        <p:txBody>
          <a:bodyPr spcFirstLastPara="1" wrap="square" lIns="61575" tIns="30775" rIns="61575" bIns="30775" anchor="b" anchorCtr="0">
            <a:spAutoFit/>
          </a:bodyPr>
          <a:lstStyle/>
          <a:p>
            <a:pPr marL="0" marR="0" lvl="0" indent="0" algn="r" rtl="0">
              <a:spcBef>
                <a:spcPts val="0"/>
              </a:spcBef>
              <a:spcAft>
                <a:spcPts val="0"/>
              </a:spcAft>
              <a:buNone/>
            </a:pPr>
            <a:fld id="{00000000-1234-1234-1234-123412341234}" type="slidenum">
              <a:rPr lang="en-US" sz="600" b="0" i="0" u="none" strike="noStrike" cap="none">
                <a:solidFill>
                  <a:srgbClr val="D8D8D8"/>
                </a:solidFill>
                <a:latin typeface="Arial"/>
                <a:ea typeface="Arial"/>
                <a:cs typeface="Arial"/>
                <a:sym typeface="Arial"/>
              </a:rPr>
              <a:t>‹#›</a:t>
            </a:fld>
            <a:endParaRPr sz="600" b="0" i="0" u="none" strike="noStrike" cap="none">
              <a:solidFill>
                <a:srgbClr val="D8D8D8"/>
              </a:solidFill>
              <a:latin typeface="Arial"/>
              <a:ea typeface="Arial"/>
              <a:cs typeface="Arial"/>
              <a:sym typeface="Arial"/>
            </a:endParaRPr>
          </a:p>
        </p:txBody>
      </p:sp>
      <p:sp>
        <p:nvSpPr>
          <p:cNvPr id="12" name="Google Shape;12;p58"/>
          <p:cNvSpPr/>
          <p:nvPr/>
        </p:nvSpPr>
        <p:spPr>
          <a:xfrm>
            <a:off x="5867508" y="4741653"/>
            <a:ext cx="2658018" cy="154518"/>
          </a:xfrm>
          <a:prstGeom prst="rect">
            <a:avLst/>
          </a:prstGeom>
          <a:noFill/>
          <a:ln>
            <a:noFill/>
          </a:ln>
        </p:spPr>
        <p:txBody>
          <a:bodyPr spcFirstLastPara="1" wrap="square" lIns="61575" tIns="30775" rIns="61575" bIns="30775" anchor="b" anchorCtr="0">
            <a:spAutoFit/>
          </a:bodyPr>
          <a:lstStyle/>
          <a:p>
            <a:pPr marL="0" marR="0" lvl="0" indent="0" algn="l" rtl="0">
              <a:spcBef>
                <a:spcPts val="0"/>
              </a:spcBef>
              <a:spcAft>
                <a:spcPts val="0"/>
              </a:spcAft>
              <a:buNone/>
            </a:pPr>
            <a:r>
              <a:rPr lang="en-US" sz="600" b="0" i="0" u="none" strike="noStrike" cap="none">
                <a:solidFill>
                  <a:srgbClr val="D8D8D8"/>
                </a:solidFill>
                <a:latin typeface="Arial"/>
                <a:ea typeface="Arial"/>
                <a:cs typeface="Arial"/>
                <a:sym typeface="Arial"/>
              </a:rPr>
              <a:t>© 2016  Cisco and/or its affiliates. All rights reserved.   Cisco Confidential</a:t>
            </a:r>
            <a:endParaRPr/>
          </a:p>
        </p:txBody>
      </p:sp>
      <p:grpSp>
        <p:nvGrpSpPr>
          <p:cNvPr id="13" name="Google Shape;13;p58"/>
          <p:cNvGrpSpPr/>
          <p:nvPr/>
        </p:nvGrpSpPr>
        <p:grpSpPr>
          <a:xfrm>
            <a:off x="508039" y="4715197"/>
            <a:ext cx="340257" cy="180974"/>
            <a:chOff x="310" y="249"/>
            <a:chExt cx="502" cy="267"/>
          </a:xfrm>
        </p:grpSpPr>
        <p:sp>
          <p:nvSpPr>
            <p:cNvPr id="14" name="Google Shape;14;p58"/>
            <p:cNvSpPr/>
            <p:nvPr/>
          </p:nvSpPr>
          <p:spPr>
            <a:xfrm>
              <a:off x="452" y="426"/>
              <a:ext cx="22" cy="88"/>
            </a:xfrm>
            <a:prstGeom prst="rect">
              <a:avLst/>
            </a:pr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Google Shape;15;p58"/>
            <p:cNvSpPr/>
            <p:nvPr/>
          </p:nvSpPr>
          <p:spPr>
            <a:xfrm>
              <a:off x="585" y="425"/>
              <a:ext cx="66" cy="91"/>
            </a:xfrm>
            <a:custGeom>
              <a:avLst/>
              <a:gdLst/>
              <a:ahLst/>
              <a:cxnLst/>
              <a:rect l="l" t="t" r="r" b="b"/>
              <a:pathLst>
                <a:path w="51" h="69" extrusionOk="0">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16;p58"/>
            <p:cNvSpPr/>
            <p:nvPr/>
          </p:nvSpPr>
          <p:spPr>
            <a:xfrm>
              <a:off x="355" y="425"/>
              <a:ext cx="67" cy="91"/>
            </a:xfrm>
            <a:custGeom>
              <a:avLst/>
              <a:gdLst/>
              <a:ahLst/>
              <a:cxnLst/>
              <a:rect l="l" t="t" r="r" b="b"/>
              <a:pathLst>
                <a:path w="51" h="69" extrusionOk="0">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 name="Google Shape;17;p58"/>
            <p:cNvSpPr/>
            <p:nvPr/>
          </p:nvSpPr>
          <p:spPr>
            <a:xfrm>
              <a:off x="675" y="425"/>
              <a:ext cx="91" cy="91"/>
            </a:xfrm>
            <a:custGeom>
              <a:avLst/>
              <a:gdLst/>
              <a:ahLst/>
              <a:cxnLst/>
              <a:rect l="l" t="t" r="r" b="b"/>
              <a:pathLst>
                <a:path w="70" h="69" extrusionOk="0">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 name="Google Shape;18;p58"/>
            <p:cNvSpPr/>
            <p:nvPr/>
          </p:nvSpPr>
          <p:spPr>
            <a:xfrm>
              <a:off x="503" y="425"/>
              <a:ext cx="60" cy="91"/>
            </a:xfrm>
            <a:custGeom>
              <a:avLst/>
              <a:gdLst/>
              <a:ahLst/>
              <a:cxnLst/>
              <a:rect l="l" t="t" r="r" b="b"/>
              <a:pathLst>
                <a:path w="46" h="69" extrusionOk="0">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19;p58"/>
            <p:cNvSpPr/>
            <p:nvPr/>
          </p:nvSpPr>
          <p:spPr>
            <a:xfrm>
              <a:off x="31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Google Shape;20;p58"/>
            <p:cNvSpPr/>
            <p:nvPr/>
          </p:nvSpPr>
          <p:spPr>
            <a:xfrm>
              <a:off x="37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Google Shape;21;p58"/>
            <p:cNvSpPr/>
            <p:nvPr/>
          </p:nvSpPr>
          <p:spPr>
            <a:xfrm>
              <a:off x="430" y="249"/>
              <a:ext cx="22" cy="139"/>
            </a:xfrm>
            <a:custGeom>
              <a:avLst/>
              <a:gdLst/>
              <a:ahLst/>
              <a:cxnLst/>
              <a:rect l="l" t="t" r="r" b="b"/>
              <a:pathLst>
                <a:path w="17" h="106" extrusionOk="0">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22;p58"/>
            <p:cNvSpPr/>
            <p:nvPr/>
          </p:nvSpPr>
          <p:spPr>
            <a:xfrm>
              <a:off x="490" y="291"/>
              <a:ext cx="22" cy="75"/>
            </a:xfrm>
            <a:custGeom>
              <a:avLst/>
              <a:gdLst/>
              <a:ahLst/>
              <a:cxnLst/>
              <a:rect l="l" t="t" r="r" b="b"/>
              <a:pathLst>
                <a:path w="17" h="57" extrusionOk="0">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 name="Google Shape;23;p58"/>
            <p:cNvSpPr/>
            <p:nvPr/>
          </p:nvSpPr>
          <p:spPr>
            <a:xfrm>
              <a:off x="550" y="321"/>
              <a:ext cx="22" cy="45"/>
            </a:xfrm>
            <a:custGeom>
              <a:avLst/>
              <a:gdLst/>
              <a:ahLst/>
              <a:cxnLst/>
              <a:rect l="l" t="t" r="r" b="b"/>
              <a:pathLst>
                <a:path w="17" h="34" extrusionOk="0">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 name="Google Shape;24;p58"/>
            <p:cNvSpPr/>
            <p:nvPr/>
          </p:nvSpPr>
          <p:spPr>
            <a:xfrm>
              <a:off x="61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25;p58"/>
            <p:cNvSpPr/>
            <p:nvPr/>
          </p:nvSpPr>
          <p:spPr>
            <a:xfrm>
              <a:off x="670" y="249"/>
              <a:ext cx="22" cy="139"/>
            </a:xfrm>
            <a:custGeom>
              <a:avLst/>
              <a:gdLst/>
              <a:ahLst/>
              <a:cxnLst/>
              <a:rect l="l" t="t" r="r" b="b"/>
              <a:pathLst>
                <a:path w="17" h="106" extrusionOk="0">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Google Shape;26;p58"/>
            <p:cNvSpPr/>
            <p:nvPr/>
          </p:nvSpPr>
          <p:spPr>
            <a:xfrm>
              <a:off x="730" y="291"/>
              <a:ext cx="22" cy="75"/>
            </a:xfrm>
            <a:custGeom>
              <a:avLst/>
              <a:gdLst/>
              <a:ahLst/>
              <a:cxnLst/>
              <a:rect l="l" t="t" r="r" b="b"/>
              <a:pathLst>
                <a:path w="17" h="57" extrusionOk="0">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27;p58"/>
            <p:cNvSpPr/>
            <p:nvPr/>
          </p:nvSpPr>
          <p:spPr>
            <a:xfrm>
              <a:off x="790" y="321"/>
              <a:ext cx="22" cy="45"/>
            </a:xfrm>
            <a:custGeom>
              <a:avLst/>
              <a:gdLst/>
              <a:ahLst/>
              <a:cxnLst/>
              <a:rect l="l" t="t" r="r" b="b"/>
              <a:pathLst>
                <a:path w="17" h="34" extrusionOk="0">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solidFill>
              <a:schemeClr val="accent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3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
          <p:cNvSpPr txBox="1">
            <a:spLocks noGrp="1"/>
          </p:cNvSpPr>
          <p:nvPr>
            <p:ph type="subTitle" idx="1"/>
          </p:nvPr>
        </p:nvSpPr>
        <p:spPr>
          <a:xfrm>
            <a:off x="469496" y="3809526"/>
            <a:ext cx="4102504" cy="902174"/>
          </a:xfrm>
          <a:prstGeom prst="rect">
            <a:avLst/>
          </a:prstGeom>
          <a:noFill/>
          <a:ln>
            <a:noFill/>
          </a:ln>
        </p:spPr>
        <p:txBody>
          <a:bodyPr spcFirstLastPara="1" wrap="square" lIns="91400" tIns="45700" rIns="91400" bIns="45700" anchor="b" anchorCtr="0">
            <a:noAutofit/>
          </a:bodyPr>
          <a:lstStyle/>
          <a:p>
            <a:pPr marL="0" lvl="0" indent="0" algn="l" rtl="0">
              <a:lnSpc>
                <a:spcPct val="95000"/>
              </a:lnSpc>
              <a:spcBef>
                <a:spcPts val="0"/>
              </a:spcBef>
              <a:spcAft>
                <a:spcPts val="0"/>
              </a:spcAft>
              <a:buSzPts val="1080"/>
              <a:buNone/>
            </a:pPr>
            <a:r>
              <a:rPr lang="en-US">
                <a:solidFill>
                  <a:srgbClr val="AEE8FA"/>
                </a:solidFill>
              </a:rPr>
              <a:t>Switching, Routing, and Wireless Essentials v7.0</a:t>
            </a:r>
            <a:endParaRPr/>
          </a:p>
          <a:p>
            <a:pPr marL="0" lvl="0" indent="0" algn="l" rtl="0">
              <a:lnSpc>
                <a:spcPct val="95000"/>
              </a:lnSpc>
              <a:spcBef>
                <a:spcPts val="0"/>
              </a:spcBef>
              <a:spcAft>
                <a:spcPts val="0"/>
              </a:spcAft>
              <a:buSzPts val="1080"/>
              <a:buNone/>
            </a:pPr>
            <a:r>
              <a:rPr lang="en-US">
                <a:solidFill>
                  <a:srgbClr val="AEE8FA"/>
                </a:solidFill>
              </a:rPr>
              <a:t>(SRWE)</a:t>
            </a:r>
            <a:endParaRPr/>
          </a:p>
          <a:p>
            <a:pPr marL="0" lvl="0" indent="0" algn="l" rtl="0">
              <a:lnSpc>
                <a:spcPct val="95000"/>
              </a:lnSpc>
              <a:spcBef>
                <a:spcPts val="1075"/>
              </a:spcBef>
              <a:spcAft>
                <a:spcPts val="0"/>
              </a:spcAft>
              <a:buSzPts val="1080"/>
              <a:buNone/>
            </a:pPr>
            <a:endParaRPr/>
          </a:p>
        </p:txBody>
      </p:sp>
      <p:sp>
        <p:nvSpPr>
          <p:cNvPr id="239" name="Google Shape;239;p1"/>
          <p:cNvSpPr txBox="1">
            <a:spLocks noGrp="1"/>
          </p:cNvSpPr>
          <p:nvPr>
            <p:ph type="ctrTitle"/>
          </p:nvPr>
        </p:nvSpPr>
        <p:spPr>
          <a:xfrm>
            <a:off x="469497" y="2316480"/>
            <a:ext cx="6672708" cy="1080143"/>
          </a:xfrm>
          <a:prstGeom prst="rect">
            <a:avLst/>
          </a:prstGeom>
          <a:noFill/>
          <a:ln>
            <a:noFill/>
          </a:ln>
        </p:spPr>
        <p:txBody>
          <a:bodyPr spcFirstLastPara="1" wrap="square" lIns="91400" tIns="45700" rIns="91400" bIns="45700" anchor="b" anchorCtr="0">
            <a:noAutofit/>
          </a:bodyPr>
          <a:lstStyle/>
          <a:p>
            <a:pPr marL="0" lvl="0" indent="0" algn="l" rtl="0">
              <a:lnSpc>
                <a:spcPct val="90000"/>
              </a:lnSpc>
              <a:spcBef>
                <a:spcPts val="0"/>
              </a:spcBef>
              <a:spcAft>
                <a:spcPts val="0"/>
              </a:spcAft>
              <a:buClr>
                <a:srgbClr val="AEE8FA"/>
              </a:buClr>
              <a:buSzPts val="3600"/>
              <a:buFont typeface="Arial"/>
              <a:buNone/>
            </a:pPr>
            <a:r>
              <a:rPr lang="en-US" dirty="0">
                <a:solidFill>
                  <a:srgbClr val="AEE8FA"/>
                </a:solidFill>
              </a:rPr>
              <a:t>Module 4: Routing Concepts</a:t>
            </a:r>
            <a:endParaRPr dirty="0"/>
          </a:p>
        </p:txBody>
      </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0"/>
          <p:cNvSpPr txBox="1">
            <a:spLocks noGrp="1"/>
          </p:cNvSpPr>
          <p:nvPr>
            <p:ph type="ctrTitle"/>
          </p:nvPr>
        </p:nvSpPr>
        <p:spPr>
          <a:xfrm>
            <a:off x="416425" y="1788160"/>
            <a:ext cx="7848344" cy="929640"/>
          </a:xfrm>
          <a:prstGeom prst="rect">
            <a:avLst/>
          </a:prstGeom>
          <a:noFill/>
          <a:ln>
            <a:noFill/>
          </a:ln>
        </p:spPr>
        <p:txBody>
          <a:bodyPr spcFirstLastPara="1" wrap="square" lIns="91400" tIns="45700" rIns="91400" bIns="45700" anchor="b" anchorCtr="0">
            <a:noAutofit/>
          </a:bodyPr>
          <a:lstStyle/>
          <a:p>
            <a:pPr marL="0" lvl="0" indent="0" algn="l" rtl="0">
              <a:lnSpc>
                <a:spcPct val="90000"/>
              </a:lnSpc>
              <a:spcBef>
                <a:spcPts val="0"/>
              </a:spcBef>
              <a:spcAft>
                <a:spcPts val="0"/>
              </a:spcAft>
              <a:buClr>
                <a:srgbClr val="AEE8FA"/>
              </a:buClr>
              <a:buSzPts val="4600"/>
              <a:buFont typeface="Arial"/>
              <a:buNone/>
            </a:pPr>
            <a:r>
              <a:rPr lang="en-US">
                <a:solidFill>
                  <a:srgbClr val="AEE8FA"/>
                </a:solidFill>
              </a:rPr>
              <a:t>14.2 Packet Forwarding</a:t>
            </a:r>
            <a:endParaRPr/>
          </a:p>
        </p:txBody>
      </p:sp>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11"/>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Packet Forwarding</a:t>
            </a:r>
            <a:br>
              <a:rPr lang="en-US"/>
            </a:br>
            <a:r>
              <a:rPr lang="en-US" sz="2400"/>
              <a:t>Packet Forwarding Decision Process</a:t>
            </a:r>
            <a:endParaRPr/>
          </a:p>
        </p:txBody>
      </p:sp>
      <p:sp>
        <p:nvSpPr>
          <p:cNvPr id="311" name="Google Shape;311;p11"/>
          <p:cNvSpPr/>
          <p:nvPr/>
        </p:nvSpPr>
        <p:spPr>
          <a:xfrm>
            <a:off x="111982" y="737824"/>
            <a:ext cx="3184792" cy="4016484"/>
          </a:xfrm>
          <a:prstGeom prst="rect">
            <a:avLst/>
          </a:prstGeom>
          <a:noFill/>
          <a:ln>
            <a:noFill/>
          </a:ln>
        </p:spPr>
        <p:txBody>
          <a:bodyPr spcFirstLastPara="1" wrap="square" lIns="91425" tIns="45700" rIns="91425" bIns="45700" anchor="t" anchorCtr="0">
            <a:spAutoFit/>
          </a:bodyPr>
          <a:lstStyle/>
          <a:p>
            <a:pPr marL="0" marR="0" lvl="0" indent="-95250" algn="l" rtl="0">
              <a:spcBef>
                <a:spcPts val="0"/>
              </a:spcBef>
              <a:spcAft>
                <a:spcPts val="0"/>
              </a:spcAft>
              <a:buClr>
                <a:srgbClr val="000000"/>
              </a:buClr>
              <a:buSzPts val="1500"/>
              <a:buFont typeface="Arial"/>
              <a:buAutoNum type="arabicPeriod"/>
            </a:pPr>
            <a:r>
              <a:rPr lang="en-US" sz="1500" b="1">
                <a:solidFill>
                  <a:srgbClr val="000000"/>
                </a:solidFill>
                <a:latin typeface="Arial"/>
                <a:ea typeface="Arial"/>
                <a:cs typeface="Arial"/>
                <a:sym typeface="Arial"/>
              </a:rPr>
              <a:t> </a:t>
            </a:r>
            <a:r>
              <a:rPr lang="en-US" sz="1500">
                <a:solidFill>
                  <a:srgbClr val="000000"/>
                </a:solidFill>
                <a:latin typeface="Arial"/>
                <a:ea typeface="Arial"/>
                <a:cs typeface="Arial"/>
                <a:sym typeface="Arial"/>
              </a:rPr>
              <a:t>The data link frame with an encapsulated IP packet arrives on the ingress interface.</a:t>
            </a:r>
            <a:endParaRPr/>
          </a:p>
          <a:p>
            <a:pPr marL="0" marR="0" lvl="0" indent="-95250" algn="l" rtl="0">
              <a:spcBef>
                <a:spcPts val="0"/>
              </a:spcBef>
              <a:spcAft>
                <a:spcPts val="0"/>
              </a:spcAft>
              <a:buClr>
                <a:srgbClr val="000000"/>
              </a:buClr>
              <a:buSzPts val="1500"/>
              <a:buFont typeface="Arial"/>
              <a:buAutoNum type="arabicPeriod"/>
            </a:pPr>
            <a:r>
              <a:rPr lang="en-US" sz="1500">
                <a:solidFill>
                  <a:srgbClr val="000000"/>
                </a:solidFill>
                <a:latin typeface="Arial"/>
                <a:ea typeface="Arial"/>
                <a:cs typeface="Arial"/>
                <a:sym typeface="Arial"/>
              </a:rPr>
              <a:t> The router examines the destination IP address in the packet header and consults its IP routing table.</a:t>
            </a:r>
            <a:endParaRPr/>
          </a:p>
          <a:p>
            <a:pPr marL="0" marR="0" lvl="0" indent="-95250" algn="l" rtl="0">
              <a:spcBef>
                <a:spcPts val="0"/>
              </a:spcBef>
              <a:spcAft>
                <a:spcPts val="0"/>
              </a:spcAft>
              <a:buClr>
                <a:srgbClr val="000000"/>
              </a:buClr>
              <a:buSzPts val="1500"/>
              <a:buFont typeface="Arial"/>
              <a:buAutoNum type="arabicPeriod"/>
            </a:pPr>
            <a:r>
              <a:rPr lang="en-US" sz="1500">
                <a:solidFill>
                  <a:srgbClr val="000000"/>
                </a:solidFill>
                <a:latin typeface="Arial"/>
                <a:ea typeface="Arial"/>
                <a:cs typeface="Arial"/>
                <a:sym typeface="Arial"/>
              </a:rPr>
              <a:t> The router finds the longest matching prefix in the routing table.</a:t>
            </a:r>
            <a:endParaRPr/>
          </a:p>
          <a:p>
            <a:pPr marL="0" marR="0" lvl="0" indent="-95250" algn="l" rtl="0">
              <a:spcBef>
                <a:spcPts val="0"/>
              </a:spcBef>
              <a:spcAft>
                <a:spcPts val="0"/>
              </a:spcAft>
              <a:buClr>
                <a:srgbClr val="000000"/>
              </a:buClr>
              <a:buSzPts val="1500"/>
              <a:buFont typeface="Arial"/>
              <a:buAutoNum type="arabicPeriod"/>
            </a:pPr>
            <a:r>
              <a:rPr lang="en-US" sz="1500">
                <a:solidFill>
                  <a:srgbClr val="000000"/>
                </a:solidFill>
                <a:latin typeface="Arial"/>
                <a:ea typeface="Arial"/>
                <a:cs typeface="Arial"/>
                <a:sym typeface="Arial"/>
              </a:rPr>
              <a:t> The router encapsulates the packet in a data link frame and forwards it out the egress interface. The destination could be a device connected to the network or a next-hop router.</a:t>
            </a:r>
            <a:endParaRPr/>
          </a:p>
          <a:p>
            <a:pPr marL="0" marR="0" lvl="0" indent="-95250" algn="l" rtl="0">
              <a:spcBef>
                <a:spcPts val="0"/>
              </a:spcBef>
              <a:spcAft>
                <a:spcPts val="0"/>
              </a:spcAft>
              <a:buClr>
                <a:srgbClr val="000000"/>
              </a:buClr>
              <a:buSzPts val="1500"/>
              <a:buFont typeface="Arial"/>
              <a:buAutoNum type="arabicPeriod"/>
            </a:pPr>
            <a:r>
              <a:rPr lang="en-US" sz="1500">
                <a:solidFill>
                  <a:srgbClr val="000000"/>
                </a:solidFill>
                <a:latin typeface="Arial"/>
                <a:ea typeface="Arial"/>
                <a:cs typeface="Arial"/>
                <a:sym typeface="Arial"/>
              </a:rPr>
              <a:t> However, if there is no matching route entry the packet is dropped.</a:t>
            </a:r>
            <a:endParaRPr/>
          </a:p>
        </p:txBody>
      </p:sp>
      <p:pic>
        <p:nvPicPr>
          <p:cNvPr id="312" name="Google Shape;312;p11"/>
          <p:cNvPicPr preferRelativeResize="0">
            <a:picLocks noGrp="1"/>
          </p:cNvPicPr>
          <p:nvPr>
            <p:ph type="body" idx="1"/>
          </p:nvPr>
        </p:nvPicPr>
        <p:blipFill rotWithShape="1">
          <a:blip r:embed="rId3">
            <a:alphaModFix/>
          </a:blip>
          <a:srcRect/>
          <a:stretch/>
        </p:blipFill>
        <p:spPr>
          <a:xfrm>
            <a:off x="3296774" y="1031474"/>
            <a:ext cx="5561801" cy="308055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12"/>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Packet Forwarding</a:t>
            </a:r>
            <a:br>
              <a:rPr lang="en-US"/>
            </a:br>
            <a:r>
              <a:rPr lang="en-US" sz="2400"/>
              <a:t>Packet Forwarding Decision Process (Cont.)</a:t>
            </a:r>
            <a:endParaRPr/>
          </a:p>
        </p:txBody>
      </p:sp>
      <p:sp>
        <p:nvSpPr>
          <p:cNvPr id="319" name="Google Shape;319;p12"/>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After a router has determined the best path, it could do the following:</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b="1">
                <a:solidFill>
                  <a:srgbClr val="000000"/>
                </a:solidFill>
              </a:rPr>
              <a:t>Forward the Packet to a Device on a Directly Connected Network</a:t>
            </a:r>
            <a:endParaRPr sz="1600">
              <a:solidFill>
                <a:srgbClr val="000000"/>
              </a:solidFill>
            </a:endParaRPr>
          </a:p>
          <a:p>
            <a:pPr marL="285750" lvl="0" indent="-285750" algn="l" rtl="0">
              <a:lnSpc>
                <a:spcPct val="100000"/>
              </a:lnSpc>
              <a:spcBef>
                <a:spcPts val="320"/>
              </a:spcBef>
              <a:spcAft>
                <a:spcPts val="0"/>
              </a:spcAft>
              <a:buSzPts val="1600"/>
              <a:buFont typeface="Arial"/>
              <a:buChar char="•"/>
            </a:pPr>
            <a:r>
              <a:rPr lang="en-US" sz="1600">
                <a:solidFill>
                  <a:srgbClr val="000000"/>
                </a:solidFill>
              </a:rPr>
              <a:t>If the route entry indicates that the egress interface is a directly connected network, the packet can be forwarded directly to the destination device. Typically this is an Ethernet LAN.</a:t>
            </a:r>
            <a:endParaRPr/>
          </a:p>
          <a:p>
            <a:pPr marL="285750" lvl="0" indent="-285750" algn="l" rtl="0">
              <a:lnSpc>
                <a:spcPct val="100000"/>
              </a:lnSpc>
              <a:spcBef>
                <a:spcPts val="320"/>
              </a:spcBef>
              <a:spcAft>
                <a:spcPts val="0"/>
              </a:spcAft>
              <a:buSzPts val="1600"/>
              <a:buFont typeface="Arial"/>
              <a:buChar char="•"/>
            </a:pPr>
            <a:r>
              <a:rPr lang="en-US" sz="1600">
                <a:solidFill>
                  <a:srgbClr val="000000"/>
                </a:solidFill>
              </a:rPr>
              <a:t>To encapsulate the packet in the Ethernet frame, the router needs to determine the destination MAC address associated with the destination IP address of the packet. The process varies based on whether the packet is an IPv4 or IPv6 packet.</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3"/>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Packet Forwarding</a:t>
            </a:r>
            <a:br>
              <a:rPr lang="en-US"/>
            </a:br>
            <a:r>
              <a:rPr lang="en-US" sz="2400"/>
              <a:t>Packet Forwarding Decision Process (Cont.)</a:t>
            </a:r>
            <a:endParaRPr/>
          </a:p>
        </p:txBody>
      </p:sp>
      <p:sp>
        <p:nvSpPr>
          <p:cNvPr id="326" name="Google Shape;326;p13"/>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After a router has determined the best path, it could do the following: </a:t>
            </a:r>
            <a:endParaRPr/>
          </a:p>
          <a:p>
            <a:pPr marL="0" lvl="0" indent="0" algn="l" rtl="0">
              <a:lnSpc>
                <a:spcPct val="100000"/>
              </a:lnSpc>
              <a:spcBef>
                <a:spcPts val="320"/>
              </a:spcBef>
              <a:spcAft>
                <a:spcPts val="0"/>
              </a:spcAft>
              <a:buSzPts val="1600"/>
              <a:buNone/>
            </a:pPr>
            <a:endParaRPr sz="1600" b="1">
              <a:solidFill>
                <a:srgbClr val="000000"/>
              </a:solidFill>
            </a:endParaRPr>
          </a:p>
          <a:p>
            <a:pPr marL="0" lvl="0" indent="0" algn="l" rtl="0">
              <a:lnSpc>
                <a:spcPct val="100000"/>
              </a:lnSpc>
              <a:spcBef>
                <a:spcPts val="320"/>
              </a:spcBef>
              <a:spcAft>
                <a:spcPts val="0"/>
              </a:spcAft>
              <a:buSzPts val="1600"/>
              <a:buNone/>
            </a:pPr>
            <a:r>
              <a:rPr lang="en-US" sz="1600" b="1">
                <a:solidFill>
                  <a:srgbClr val="000000"/>
                </a:solidFill>
              </a:rPr>
              <a:t>Forward the Packet to a Next-Hop Router</a:t>
            </a:r>
            <a:endParaRPr sz="1600">
              <a:solidFill>
                <a:srgbClr val="000000"/>
              </a:solidFill>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If the route entry indicates that the destination IP address is on a remote network, meaning a device on network that is not directly connected. The packet must be forwarded to the next-hop router. The next-hop address is indicated in the route entry.</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If the forwarding router and the next-hop router are on an Ethernet network, a similar process (ARP and ICMPv6 Neighbor Discovery) will occur for determining the destination MAC address of the packet as described previously. The difference is that the router will search for the IP address of the next-hop router in its ARP table or neighbor cache, instead of the destination IP address of the packet.</a:t>
            </a:r>
            <a:endParaRPr/>
          </a:p>
          <a:p>
            <a:pPr marL="0" lvl="0" indent="0" algn="l" rtl="0">
              <a:lnSpc>
                <a:spcPct val="100000"/>
              </a:lnSpc>
              <a:spcBef>
                <a:spcPts val="320"/>
              </a:spcBef>
              <a:spcAft>
                <a:spcPts val="0"/>
              </a:spcAft>
              <a:buSzPts val="1600"/>
              <a:buNone/>
            </a:pPr>
            <a:endParaRPr sz="1600" b="1">
              <a:solidFill>
                <a:srgbClr val="000000"/>
              </a:solidFill>
            </a:endParaRPr>
          </a:p>
          <a:p>
            <a:pPr marL="0" lvl="0" indent="0" algn="l" rtl="0">
              <a:lnSpc>
                <a:spcPct val="100000"/>
              </a:lnSpc>
              <a:spcBef>
                <a:spcPts val="320"/>
              </a:spcBef>
              <a:spcAft>
                <a:spcPts val="0"/>
              </a:spcAft>
              <a:buSzPts val="1600"/>
              <a:buNone/>
            </a:pPr>
            <a:r>
              <a:rPr lang="en-US" sz="1600" b="1">
                <a:solidFill>
                  <a:srgbClr val="000000"/>
                </a:solidFill>
              </a:rPr>
              <a:t>Note</a:t>
            </a:r>
            <a:r>
              <a:rPr lang="en-US" sz="1600">
                <a:solidFill>
                  <a:srgbClr val="000000"/>
                </a:solidFill>
              </a:rPr>
              <a:t>: This process will vary for other types of Layer 2 networks.</a:t>
            </a:r>
            <a:endParaRPr/>
          </a:p>
          <a:p>
            <a:pPr marL="285750" lvl="0" indent="-184150" algn="l" rtl="0">
              <a:lnSpc>
                <a:spcPct val="100000"/>
              </a:lnSpc>
              <a:spcBef>
                <a:spcPts val="320"/>
              </a:spcBef>
              <a:spcAft>
                <a:spcPts val="0"/>
              </a:spcAft>
              <a:buSzPts val="1600"/>
              <a:buFont typeface="Arial"/>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14"/>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Packet Forwarding</a:t>
            </a:r>
            <a:br>
              <a:rPr lang="en-US"/>
            </a:br>
            <a:r>
              <a:rPr lang="en-US" sz="2400"/>
              <a:t>Packet Forwarding Decision Process (Cont.)</a:t>
            </a:r>
            <a:endParaRPr/>
          </a:p>
        </p:txBody>
      </p:sp>
      <p:sp>
        <p:nvSpPr>
          <p:cNvPr id="333" name="Google Shape;333;p14"/>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After a router has determined the best path, it could do the following:</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b="1">
                <a:solidFill>
                  <a:srgbClr val="000000"/>
                </a:solidFill>
              </a:rPr>
              <a:t>Drop the Packet - No Match in Routing Table</a:t>
            </a:r>
            <a:endParaRPr sz="1600">
              <a:solidFill>
                <a:srgbClr val="000000"/>
              </a:solidFill>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If there is no match between the destination IP address and a prefix in the routing table, and if there is no default route, the packet will be dropped.</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15"/>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Packet Forwarding</a:t>
            </a:r>
            <a:br>
              <a:rPr lang="en-US"/>
            </a:br>
            <a:r>
              <a:rPr lang="en-US" sz="2400"/>
              <a:t>End-to-End Packet Forwarding</a:t>
            </a:r>
            <a:endParaRPr/>
          </a:p>
        </p:txBody>
      </p:sp>
      <p:sp>
        <p:nvSpPr>
          <p:cNvPr id="340" name="Google Shape;340;p15"/>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primary responsibility of the packet forwarding function is to encapsulate packets in the appropriate data link frame type for the outgoing interface. For example, the data link frame format for a serial link could be Point-to-Point (PPP) protocol, High-Level Data Link Control (HDLC) protocol, or some other Layer 2 protocol.</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16"/>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Packet Forwarding</a:t>
            </a:r>
            <a:br>
              <a:rPr lang="en-US"/>
            </a:br>
            <a:r>
              <a:rPr lang="en-US" sz="2400"/>
              <a:t>Packet Forwarding Mechanisms</a:t>
            </a:r>
            <a:endParaRPr/>
          </a:p>
        </p:txBody>
      </p:sp>
      <p:sp>
        <p:nvSpPr>
          <p:cNvPr id="347" name="Google Shape;347;p16"/>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primary responsibility of the packet forwarding function is to encapsulate packets in the appropriate data link frame type for the outgoing interface. The more efficiently a router can perform this task, the faster packets can be forwarded by the router. </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Routers support the following three packet forwarding mechanisms:</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Process switching</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Fast switching</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Cisco Express Forwarding (CEF)</a:t>
            </a:r>
            <a:endParaRPr/>
          </a:p>
          <a:p>
            <a:pPr marL="0" lvl="0" indent="0" algn="l" rtl="0">
              <a:lnSpc>
                <a:spcPct val="100000"/>
              </a:lnSpc>
              <a:spcBef>
                <a:spcPts val="320"/>
              </a:spcBef>
              <a:spcAft>
                <a:spcPts val="0"/>
              </a:spcAft>
              <a:buSzPts val="1600"/>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7"/>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Packet Forwarding</a:t>
            </a:r>
            <a:br>
              <a:rPr lang="en-US"/>
            </a:br>
            <a:r>
              <a:rPr lang="en-US" sz="2400"/>
              <a:t>Packet Forwarding Mechanisms (Cont.)</a:t>
            </a:r>
            <a:endParaRPr/>
          </a:p>
        </p:txBody>
      </p:sp>
      <p:sp>
        <p:nvSpPr>
          <p:cNvPr id="354" name="Google Shape;354;p17"/>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b="1">
                <a:solidFill>
                  <a:srgbClr val="000000"/>
                </a:solidFill>
              </a:rPr>
              <a:t>Process Switching: </a:t>
            </a:r>
            <a:r>
              <a:rPr lang="en-US" sz="1600">
                <a:solidFill>
                  <a:srgbClr val="000000"/>
                </a:solidFill>
              </a:rPr>
              <a:t>An older packet forwarding mechanism still available for Cisco routers. When a packet arrives on an interface, it is forwarded to the control plane where the CPU matches the destination address with an entry in its routing table, and then determines the exit interface and forwards the packet. It is important to understand that the router does this for every packet, even if the destination is the same for a stream of packets.</a:t>
            </a:r>
            <a:endParaRPr/>
          </a:p>
          <a:p>
            <a:pPr marL="0" lvl="0" indent="0" algn="l" rtl="0">
              <a:lnSpc>
                <a:spcPct val="100000"/>
              </a:lnSpc>
              <a:spcBef>
                <a:spcPts val="320"/>
              </a:spcBef>
              <a:spcAft>
                <a:spcPts val="0"/>
              </a:spcAft>
              <a:buSzPts val="1600"/>
              <a:buNone/>
            </a:pPr>
            <a:endParaRPr sz="1600">
              <a:solidFill>
                <a:srgbClr val="000000"/>
              </a:solidFill>
            </a:endParaRPr>
          </a:p>
        </p:txBody>
      </p:sp>
      <p:pic>
        <p:nvPicPr>
          <p:cNvPr id="355" name="Google Shape;355;p17"/>
          <p:cNvPicPr preferRelativeResize="0"/>
          <p:nvPr/>
        </p:nvPicPr>
        <p:blipFill rotWithShape="1">
          <a:blip r:embed="rId3">
            <a:alphaModFix/>
          </a:blip>
          <a:srcRect/>
          <a:stretch/>
        </p:blipFill>
        <p:spPr>
          <a:xfrm>
            <a:off x="2233455" y="2310565"/>
            <a:ext cx="3878577" cy="237307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8"/>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Packet Forwarding</a:t>
            </a:r>
            <a:br>
              <a:rPr lang="en-US"/>
            </a:br>
            <a:r>
              <a:rPr lang="en-US" sz="2400"/>
              <a:t>Packet Forwarding Mechanisms (Cont.)</a:t>
            </a:r>
            <a:endParaRPr/>
          </a:p>
        </p:txBody>
      </p:sp>
      <p:sp>
        <p:nvSpPr>
          <p:cNvPr id="362" name="Google Shape;362;p18"/>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342900" lvl="0" indent="-342900" algn="l" rtl="0">
              <a:lnSpc>
                <a:spcPct val="100000"/>
              </a:lnSpc>
              <a:spcBef>
                <a:spcPts val="0"/>
              </a:spcBef>
              <a:spcAft>
                <a:spcPts val="0"/>
              </a:spcAft>
              <a:buSzPts val="1600"/>
              <a:buFont typeface="Arial"/>
              <a:buChar char="•"/>
            </a:pPr>
            <a:r>
              <a:rPr lang="en-US" sz="1600" b="1">
                <a:solidFill>
                  <a:srgbClr val="000000"/>
                </a:solidFill>
              </a:rPr>
              <a:t>Fast Switching: </a:t>
            </a:r>
            <a:r>
              <a:rPr lang="en-US" sz="1600">
                <a:solidFill>
                  <a:srgbClr val="000000"/>
                </a:solidFill>
              </a:rPr>
              <a:t>Another, older packet forwarding mechanism which was the successor to process switching. Fast switching uses a fast-switching cache to store next-hop information. When a packet arrives on an interface, it is forwarded to the control plane where the CPU searches for a match in the fast-switching cache. If it is not there, it is process-switched and forwarded to the exit interface. The flow information for the packet is then stored in the fast-switching cache. If another packet going to the same destination arrives on an interface, the next-hop information in the cache is re-used without CPU intervention.</a:t>
            </a:r>
            <a:endParaRPr/>
          </a:p>
          <a:p>
            <a:pPr marL="0" lvl="0" indent="0" algn="l" rtl="0">
              <a:lnSpc>
                <a:spcPct val="100000"/>
              </a:lnSpc>
              <a:spcBef>
                <a:spcPts val="320"/>
              </a:spcBef>
              <a:spcAft>
                <a:spcPts val="0"/>
              </a:spcAft>
              <a:buSzPts val="1600"/>
              <a:buNone/>
            </a:pPr>
            <a:endParaRPr sz="1600">
              <a:solidFill>
                <a:srgbClr val="000000"/>
              </a:solidFill>
            </a:endParaRPr>
          </a:p>
        </p:txBody>
      </p:sp>
      <p:pic>
        <p:nvPicPr>
          <p:cNvPr id="363" name="Google Shape;363;p18"/>
          <p:cNvPicPr preferRelativeResize="0"/>
          <p:nvPr/>
        </p:nvPicPr>
        <p:blipFill rotWithShape="1">
          <a:blip r:embed="rId3">
            <a:alphaModFix/>
          </a:blip>
          <a:srcRect/>
          <a:stretch/>
        </p:blipFill>
        <p:spPr>
          <a:xfrm>
            <a:off x="2443181" y="2754135"/>
            <a:ext cx="3459126" cy="207851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9"/>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Packet Forwarding</a:t>
            </a:r>
            <a:br>
              <a:rPr lang="en-US"/>
            </a:br>
            <a:r>
              <a:rPr lang="en-US" sz="2400"/>
              <a:t>Packet Forwarding Mechanisms (Cont.)</a:t>
            </a:r>
            <a:endParaRPr/>
          </a:p>
        </p:txBody>
      </p:sp>
      <p:sp>
        <p:nvSpPr>
          <p:cNvPr id="370" name="Google Shape;370;p19"/>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342900" lvl="0" indent="-342900" algn="l" rtl="0">
              <a:lnSpc>
                <a:spcPct val="100000"/>
              </a:lnSpc>
              <a:spcBef>
                <a:spcPts val="0"/>
              </a:spcBef>
              <a:spcAft>
                <a:spcPts val="0"/>
              </a:spcAft>
              <a:buSzPts val="1600"/>
              <a:buFont typeface="Arial"/>
              <a:buChar char="•"/>
            </a:pPr>
            <a:r>
              <a:rPr lang="en-US" sz="1600" b="1">
                <a:solidFill>
                  <a:srgbClr val="000000"/>
                </a:solidFill>
              </a:rPr>
              <a:t>Cisco Express Forwarding (CEF): </a:t>
            </a:r>
            <a:r>
              <a:rPr lang="en-US" sz="1600">
                <a:solidFill>
                  <a:srgbClr val="000000"/>
                </a:solidFill>
              </a:rPr>
              <a:t>The most recent and default Cisco IOS packet-forwarding mechanism. CEF builds a Forwarding Information Base (FIB), and an adjacency table. The table entries are not packet-triggered like fast switching but change-triggered, such as when something changes in the network topology. When a network has converged, the FIB and adjacency tables contain all the information that a router would have to consider when forwarding a packet. </a:t>
            </a:r>
            <a:endParaRPr/>
          </a:p>
        </p:txBody>
      </p:sp>
      <p:pic>
        <p:nvPicPr>
          <p:cNvPr id="371" name="Google Shape;371;p19"/>
          <p:cNvPicPr preferRelativeResize="0"/>
          <p:nvPr/>
        </p:nvPicPr>
        <p:blipFill rotWithShape="1">
          <a:blip r:embed="rId3">
            <a:alphaModFix/>
          </a:blip>
          <a:srcRect/>
          <a:stretch/>
        </p:blipFill>
        <p:spPr>
          <a:xfrm>
            <a:off x="2203948" y="2439309"/>
            <a:ext cx="3937591" cy="234873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
          <p:cNvSpPr txBox="1">
            <a:spLocks noGrp="1"/>
          </p:cNvSpPr>
          <p:nvPr>
            <p:ph type="title"/>
          </p:nvPr>
        </p:nvSpPr>
        <p:spPr>
          <a:xfrm>
            <a:off x="1" y="41393"/>
            <a:ext cx="9144000" cy="757551"/>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US"/>
              <a:t>Module Objectives</a:t>
            </a:r>
            <a:endParaRPr/>
          </a:p>
        </p:txBody>
      </p:sp>
      <p:sp>
        <p:nvSpPr>
          <p:cNvPr id="246" name="Google Shape;246;p2"/>
          <p:cNvSpPr txBox="1">
            <a:spLocks noGrp="1"/>
          </p:cNvSpPr>
          <p:nvPr>
            <p:ph type="body" idx="1"/>
          </p:nvPr>
        </p:nvSpPr>
        <p:spPr>
          <a:xfrm>
            <a:off x="0" y="798944"/>
            <a:ext cx="9143999" cy="757551"/>
          </a:xfrm>
          <a:prstGeom prst="rect">
            <a:avLst/>
          </a:prstGeom>
          <a:noFill/>
          <a:ln>
            <a:noFill/>
          </a:ln>
        </p:spPr>
        <p:txBody>
          <a:bodyPr spcFirstLastPara="1" wrap="square" lIns="91425" tIns="45700" rIns="182875" bIns="45700" anchor="t" anchorCtr="0">
            <a:noAutofit/>
          </a:bodyPr>
          <a:lstStyle/>
          <a:p>
            <a:pPr marL="0" lvl="0" indent="0" algn="l" rtl="0">
              <a:lnSpc>
                <a:spcPct val="100000"/>
              </a:lnSpc>
              <a:spcBef>
                <a:spcPts val="0"/>
              </a:spcBef>
              <a:spcAft>
                <a:spcPts val="0"/>
              </a:spcAft>
              <a:buClr>
                <a:schemeClr val="dk1"/>
              </a:buClr>
              <a:buSzPts val="1600"/>
              <a:buNone/>
            </a:pPr>
            <a:r>
              <a:rPr lang="en-US" sz="1600" b="1">
                <a:solidFill>
                  <a:schemeClr val="dk1"/>
                </a:solidFill>
              </a:rPr>
              <a:t>Module Title: </a:t>
            </a:r>
            <a:r>
              <a:rPr lang="en-US" sz="1600">
                <a:solidFill>
                  <a:schemeClr val="dk1"/>
                </a:solidFill>
              </a:rPr>
              <a:t>Routing Concepts</a:t>
            </a:r>
            <a:endParaRPr/>
          </a:p>
          <a:p>
            <a:pPr marL="0" lvl="0" indent="0" algn="l" rtl="0">
              <a:lnSpc>
                <a:spcPct val="100000"/>
              </a:lnSpc>
              <a:spcBef>
                <a:spcPts val="0"/>
              </a:spcBef>
              <a:spcAft>
                <a:spcPts val="0"/>
              </a:spcAft>
              <a:buClr>
                <a:srgbClr val="000000"/>
              </a:buClr>
              <a:buSzPts val="1600"/>
              <a:buNone/>
            </a:pPr>
            <a:endParaRPr sz="1600">
              <a:solidFill>
                <a:schemeClr val="dk1"/>
              </a:solidFill>
            </a:endParaRPr>
          </a:p>
          <a:p>
            <a:pPr marL="0" lvl="0" indent="0" algn="l" rtl="0">
              <a:lnSpc>
                <a:spcPct val="100000"/>
              </a:lnSpc>
              <a:spcBef>
                <a:spcPts val="0"/>
              </a:spcBef>
              <a:spcAft>
                <a:spcPts val="0"/>
              </a:spcAft>
              <a:buClr>
                <a:schemeClr val="dk1"/>
              </a:buClr>
              <a:buSzPts val="1600"/>
              <a:buNone/>
            </a:pPr>
            <a:r>
              <a:rPr lang="en-US" sz="1600" b="1">
                <a:solidFill>
                  <a:schemeClr val="dk1"/>
                </a:solidFill>
              </a:rPr>
              <a:t>Module Objective</a:t>
            </a:r>
            <a:r>
              <a:rPr lang="en-US" sz="1600">
                <a:solidFill>
                  <a:schemeClr val="dk1"/>
                </a:solidFill>
              </a:rPr>
              <a:t>: </a:t>
            </a:r>
            <a:r>
              <a:rPr lang="en-US" sz="1600"/>
              <a:t>Explain how routers use information in packets to make forwarding decisions</a:t>
            </a:r>
            <a:r>
              <a:rPr lang="en-US"/>
              <a:t>.</a:t>
            </a:r>
            <a:endParaRPr sz="500">
              <a:solidFill>
                <a:schemeClr val="dk1"/>
              </a:solidFill>
            </a:endParaRPr>
          </a:p>
          <a:p>
            <a:pPr marL="169863" lvl="0" indent="-84138" algn="l" rtl="0">
              <a:lnSpc>
                <a:spcPct val="100000"/>
              </a:lnSpc>
              <a:spcBef>
                <a:spcPts val="600"/>
              </a:spcBef>
              <a:spcAft>
                <a:spcPts val="0"/>
              </a:spcAft>
              <a:buSzPts val="1350"/>
              <a:buFont typeface="Noto Sans Symbols"/>
              <a:buNone/>
            </a:pPr>
            <a:endParaRPr/>
          </a:p>
        </p:txBody>
      </p:sp>
      <p:graphicFrame>
        <p:nvGraphicFramePr>
          <p:cNvPr id="247" name="Google Shape;247;p2"/>
          <p:cNvGraphicFramePr/>
          <p:nvPr/>
        </p:nvGraphicFramePr>
        <p:xfrm>
          <a:off x="340052" y="1833332"/>
          <a:ext cx="7896850" cy="2376220"/>
        </p:xfrm>
        <a:graphic>
          <a:graphicData uri="http://schemas.openxmlformats.org/drawingml/2006/table">
            <a:tbl>
              <a:tblPr firstRow="1" bandRow="1">
                <a:noFill/>
                <a:tableStyleId>{5CBF8457-67B7-4853-82DC-78215A451245}</a:tableStyleId>
              </a:tblPr>
              <a:tblGrid>
                <a:gridCol w="2595425">
                  <a:extLst>
                    <a:ext uri="{9D8B030D-6E8A-4147-A177-3AD203B41FA5}">
                      <a16:colId xmlns:a16="http://schemas.microsoft.com/office/drawing/2014/main" val="20000"/>
                    </a:ext>
                  </a:extLst>
                </a:gridCol>
                <a:gridCol w="530142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400" b="1" u="none" strike="noStrike" cap="none"/>
                        <a:t>Topic Title</a:t>
                      </a:r>
                      <a:endParaRPr sz="1400" u="none" strike="noStrike" cap="none"/>
                    </a:p>
                  </a:txBody>
                  <a:tcPr marL="47625" marR="47625" marT="47625" marB="47625" anchor="ctr"/>
                </a:tc>
                <a:tc>
                  <a:txBody>
                    <a:bodyPr/>
                    <a:lstStyle/>
                    <a:p>
                      <a:pPr marL="0" marR="0" lvl="0" indent="0" algn="l" rtl="0">
                        <a:spcBef>
                          <a:spcPts val="0"/>
                        </a:spcBef>
                        <a:spcAft>
                          <a:spcPts val="0"/>
                        </a:spcAft>
                        <a:buNone/>
                      </a:pPr>
                      <a:r>
                        <a:rPr lang="en-US" sz="1400" b="1" u="none" strike="noStrike" cap="none"/>
                        <a:t>Topic Objective</a:t>
                      </a:r>
                      <a:endParaRPr sz="1400" u="none" strike="noStrike" cap="none"/>
                    </a:p>
                  </a:txBody>
                  <a:tcPr marL="47625" marR="47625" marT="47625" marB="47625" anchor="ct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400" b="1" u="none" strike="noStrike" cap="none">
                          <a:solidFill>
                            <a:schemeClr val="lt1"/>
                          </a:solidFill>
                        </a:rPr>
                        <a:t>Path Determination</a:t>
                      </a:r>
                      <a:endParaRPr sz="1400" b="0" u="none" strike="noStrike" cap="none">
                        <a:solidFill>
                          <a:schemeClr val="lt1"/>
                        </a:solidFill>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u="none" strike="noStrike" cap="none"/>
                        <a:t>Explain how routers determine the best path.</a:t>
                      </a:r>
                      <a:endParaRPr/>
                    </a:p>
                  </a:txBody>
                  <a:tcPr marL="47625" marR="47625" marT="47625" marB="476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400" b="1" u="none" strike="noStrike" cap="none">
                          <a:solidFill>
                            <a:schemeClr val="lt1"/>
                          </a:solidFill>
                        </a:rPr>
                        <a:t>Packet Forwarding</a:t>
                      </a:r>
                      <a:endParaRPr sz="1400" b="0" u="none" strike="noStrike" cap="none">
                        <a:solidFill>
                          <a:schemeClr val="lt1"/>
                        </a:solidFill>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u="none" strike="noStrike" cap="none"/>
                        <a:t>Explain how routers forward packets to the destination.</a:t>
                      </a:r>
                      <a:endParaRPr/>
                    </a:p>
                  </a:txBody>
                  <a:tcPr marL="47625" marR="47625" marT="47625" marB="47625" anchor="ct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400" b="1" u="none" strike="noStrike" cap="none">
                          <a:solidFill>
                            <a:schemeClr val="lt1"/>
                          </a:solidFill>
                        </a:rPr>
                        <a:t>Basic Router Configuration Review</a:t>
                      </a:r>
                      <a:endParaRPr sz="1400" b="0" u="none" strike="noStrike" cap="none">
                        <a:solidFill>
                          <a:schemeClr val="lt1"/>
                        </a:solidFill>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u="none" strike="noStrike" cap="none"/>
                        <a:t>Configure basic settings on a router.</a:t>
                      </a:r>
                      <a:endParaRPr/>
                    </a:p>
                  </a:txBody>
                  <a:tcPr marL="47625" marR="47625" marT="47625" marB="47625" anchor="ct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400" b="1" u="none" strike="noStrike" cap="none">
                          <a:solidFill>
                            <a:schemeClr val="lt1"/>
                          </a:solidFill>
                        </a:rPr>
                        <a:t>IP Routing Table</a:t>
                      </a:r>
                      <a:endParaRPr sz="1400" b="0" u="none" strike="noStrike" cap="none">
                        <a:solidFill>
                          <a:schemeClr val="lt1"/>
                        </a:solidFill>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u="none" strike="noStrike" cap="none"/>
                        <a:t>Describe the structure of a routing table.</a:t>
                      </a:r>
                      <a:endParaRPr/>
                    </a:p>
                  </a:txBody>
                  <a:tcPr marL="47625" marR="47625" marT="47625" marB="47625" anchor="ctr"/>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400" b="1" u="none" strike="noStrike" cap="none">
                          <a:solidFill>
                            <a:schemeClr val="lt1"/>
                          </a:solidFill>
                        </a:rPr>
                        <a:t>Static and Dynamic Routing</a:t>
                      </a:r>
                      <a:endParaRPr sz="1400" b="0" u="none" strike="noStrike" cap="none">
                        <a:solidFill>
                          <a:schemeClr val="lt1"/>
                        </a:solidFill>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u="none" strike="noStrike" cap="none"/>
                        <a:t>Compare static and dynamic routing concepts.</a:t>
                      </a:r>
                      <a:endParaRPr/>
                    </a:p>
                  </a:txBody>
                  <a:tcPr marL="47625" marR="47625" marT="47625" marB="47625" anchor="ctr"/>
                </a:tc>
                <a:extLst>
                  <a:ext uri="{0D108BD9-81ED-4DB2-BD59-A6C34878D82A}">
                    <a16:rowId xmlns:a16="http://schemas.microsoft.com/office/drawing/2014/main" val="10005"/>
                  </a:ext>
                </a:extLst>
              </a:tr>
            </a:tbl>
          </a:graphicData>
        </a:graphic>
      </p:graphicFrame>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0"/>
          <p:cNvSpPr txBox="1">
            <a:spLocks noGrp="1"/>
          </p:cNvSpPr>
          <p:nvPr>
            <p:ph type="ctrTitle"/>
          </p:nvPr>
        </p:nvSpPr>
        <p:spPr>
          <a:xfrm>
            <a:off x="416425" y="1788160"/>
            <a:ext cx="7848344" cy="929640"/>
          </a:xfrm>
          <a:prstGeom prst="rect">
            <a:avLst/>
          </a:prstGeom>
          <a:noFill/>
          <a:ln>
            <a:noFill/>
          </a:ln>
        </p:spPr>
        <p:txBody>
          <a:bodyPr spcFirstLastPara="1" wrap="square" lIns="91400" tIns="45700" rIns="91400" bIns="45700" anchor="b" anchorCtr="0">
            <a:noAutofit/>
          </a:bodyPr>
          <a:lstStyle/>
          <a:p>
            <a:pPr marL="0" lvl="0" indent="0" algn="l" rtl="0">
              <a:lnSpc>
                <a:spcPct val="90000"/>
              </a:lnSpc>
              <a:spcBef>
                <a:spcPts val="0"/>
              </a:spcBef>
              <a:spcAft>
                <a:spcPts val="0"/>
              </a:spcAft>
              <a:buClr>
                <a:srgbClr val="AEE8FA"/>
              </a:buClr>
              <a:buSzPts val="4600"/>
              <a:buFont typeface="Arial"/>
              <a:buNone/>
            </a:pPr>
            <a:r>
              <a:rPr lang="en-US">
                <a:solidFill>
                  <a:srgbClr val="AEE8FA"/>
                </a:solidFill>
              </a:rPr>
              <a:t>14.3 Basic Router Configuration Review</a:t>
            </a:r>
            <a:endParaRPr/>
          </a:p>
        </p:txBody>
      </p:sp>
    </p:spTree>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21"/>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Basic Router Configuration Review</a:t>
            </a:r>
            <a:br>
              <a:rPr lang="en-US"/>
            </a:br>
            <a:r>
              <a:rPr lang="en-US" sz="2400"/>
              <a:t>Topology</a:t>
            </a:r>
            <a:endParaRPr/>
          </a:p>
        </p:txBody>
      </p:sp>
      <p:sp>
        <p:nvSpPr>
          <p:cNvPr id="384" name="Google Shape;384;p21"/>
          <p:cNvSpPr txBox="1">
            <a:spLocks noGrp="1"/>
          </p:cNvSpPr>
          <p:nvPr>
            <p:ph type="body" idx="1"/>
          </p:nvPr>
        </p:nvSpPr>
        <p:spPr>
          <a:xfrm>
            <a:off x="474662" y="739212"/>
            <a:ext cx="8280057" cy="3689896"/>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topology in the figure will be used for configuration and verification examples. It will also be used in the next topic to discuss the IP routing table.</a:t>
            </a:r>
            <a:endParaRPr/>
          </a:p>
        </p:txBody>
      </p:sp>
      <p:pic>
        <p:nvPicPr>
          <p:cNvPr id="385" name="Google Shape;385;p21"/>
          <p:cNvPicPr preferRelativeResize="0"/>
          <p:nvPr/>
        </p:nvPicPr>
        <p:blipFill rotWithShape="1">
          <a:blip r:embed="rId3">
            <a:alphaModFix/>
          </a:blip>
          <a:srcRect/>
          <a:stretch/>
        </p:blipFill>
        <p:spPr>
          <a:xfrm>
            <a:off x="1537438" y="1427053"/>
            <a:ext cx="6069123" cy="32694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2"/>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Basic Router Configuration Review</a:t>
            </a:r>
            <a:br>
              <a:rPr lang="en-US"/>
            </a:br>
            <a:r>
              <a:rPr lang="en-US" sz="2400"/>
              <a:t>Configuration Commands</a:t>
            </a:r>
            <a:endParaRPr/>
          </a:p>
        </p:txBody>
      </p:sp>
      <p:sp>
        <p:nvSpPr>
          <p:cNvPr id="392" name="Google Shape;392;p22"/>
          <p:cNvSpPr/>
          <p:nvPr/>
        </p:nvSpPr>
        <p:spPr>
          <a:xfrm>
            <a:off x="291861" y="755868"/>
            <a:ext cx="4171766" cy="3631763"/>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Router&gt; </a:t>
            </a:r>
            <a:r>
              <a:rPr lang="en-US" sz="1000" b="1">
                <a:solidFill>
                  <a:srgbClr val="000000"/>
                </a:solidFill>
                <a:latin typeface="Courier New"/>
                <a:ea typeface="Courier New"/>
                <a:cs typeface="Courier New"/>
                <a:sym typeface="Courier New"/>
              </a:rPr>
              <a:t>enable</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Router# </a:t>
            </a:r>
            <a:r>
              <a:rPr lang="en-US" sz="1000" b="1">
                <a:solidFill>
                  <a:srgbClr val="000000"/>
                </a:solidFill>
                <a:latin typeface="Courier New"/>
                <a:ea typeface="Courier New"/>
                <a:cs typeface="Courier New"/>
                <a:sym typeface="Courier New"/>
              </a:rPr>
              <a:t>configure terminal</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Enter configuration commands, one per line. End with CNTL/Z.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Router(config)# </a:t>
            </a:r>
            <a:r>
              <a:rPr lang="en-US" sz="1000" b="1">
                <a:solidFill>
                  <a:srgbClr val="000000"/>
                </a:solidFill>
                <a:latin typeface="Courier New"/>
                <a:ea typeface="Courier New"/>
                <a:cs typeface="Courier New"/>
                <a:sym typeface="Courier New"/>
              </a:rPr>
              <a:t>hostname R1</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 </a:t>
            </a:r>
            <a:r>
              <a:rPr lang="en-US" sz="1000" b="1">
                <a:solidFill>
                  <a:srgbClr val="000000"/>
                </a:solidFill>
                <a:latin typeface="Courier New"/>
                <a:ea typeface="Courier New"/>
                <a:cs typeface="Courier New"/>
                <a:sym typeface="Courier New"/>
              </a:rPr>
              <a:t>enable secret class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 </a:t>
            </a:r>
            <a:r>
              <a:rPr lang="en-US" sz="1000" b="1">
                <a:solidFill>
                  <a:srgbClr val="000000"/>
                </a:solidFill>
                <a:latin typeface="Courier New"/>
                <a:ea typeface="Courier New"/>
                <a:cs typeface="Courier New"/>
                <a:sym typeface="Courier New"/>
              </a:rPr>
              <a:t>line console 0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R1(config-line)# </a:t>
            </a:r>
            <a:r>
              <a:rPr lang="en-US" sz="1000" b="1">
                <a:solidFill>
                  <a:srgbClr val="000000"/>
                </a:solidFill>
                <a:latin typeface="Courier New"/>
                <a:ea typeface="Courier New"/>
                <a:cs typeface="Courier New"/>
                <a:sym typeface="Courier New"/>
              </a:rPr>
              <a:t>logging synchronous</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R1(config-line)# </a:t>
            </a:r>
            <a:r>
              <a:rPr lang="en-US" sz="1000" b="1">
                <a:solidFill>
                  <a:srgbClr val="000000"/>
                </a:solidFill>
                <a:latin typeface="Courier New"/>
                <a:ea typeface="Courier New"/>
                <a:cs typeface="Courier New"/>
                <a:sym typeface="Courier New"/>
              </a:rPr>
              <a:t>password cisco</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R1(config-line)# </a:t>
            </a:r>
            <a:r>
              <a:rPr lang="en-US" sz="1000" b="1">
                <a:solidFill>
                  <a:srgbClr val="000000"/>
                </a:solidFill>
                <a:latin typeface="Courier New"/>
                <a:ea typeface="Courier New"/>
                <a:cs typeface="Courier New"/>
                <a:sym typeface="Courier New"/>
              </a:rPr>
              <a:t>login</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R1(config-line)# </a:t>
            </a:r>
            <a:r>
              <a:rPr lang="en-US" sz="1000" b="1">
                <a:solidFill>
                  <a:srgbClr val="000000"/>
                </a:solidFill>
                <a:latin typeface="Courier New"/>
                <a:ea typeface="Courier New"/>
                <a:cs typeface="Courier New"/>
                <a:sym typeface="Courier New"/>
              </a:rPr>
              <a:t>exit</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 </a:t>
            </a:r>
            <a:r>
              <a:rPr lang="en-US" sz="1000" b="1">
                <a:solidFill>
                  <a:srgbClr val="000000"/>
                </a:solidFill>
                <a:latin typeface="Courier New"/>
                <a:ea typeface="Courier New"/>
                <a:cs typeface="Courier New"/>
                <a:sym typeface="Courier New"/>
              </a:rPr>
              <a:t>line vty 0 4</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R1(config-line)# </a:t>
            </a:r>
            <a:r>
              <a:rPr lang="en-US" sz="1000" b="1">
                <a:solidFill>
                  <a:srgbClr val="000000"/>
                </a:solidFill>
                <a:latin typeface="Courier New"/>
                <a:ea typeface="Courier New"/>
                <a:cs typeface="Courier New"/>
                <a:sym typeface="Courier New"/>
              </a:rPr>
              <a:t>password cisco</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R1(config-line)# </a:t>
            </a:r>
            <a:r>
              <a:rPr lang="en-US" sz="1000" b="1">
                <a:solidFill>
                  <a:srgbClr val="000000"/>
                </a:solidFill>
                <a:latin typeface="Courier New"/>
                <a:ea typeface="Courier New"/>
                <a:cs typeface="Courier New"/>
                <a:sym typeface="Courier New"/>
              </a:rPr>
              <a:t>login</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R1(config-line)# </a:t>
            </a:r>
            <a:r>
              <a:rPr lang="en-US" sz="1000" b="1">
                <a:solidFill>
                  <a:srgbClr val="000000"/>
                </a:solidFill>
                <a:latin typeface="Courier New"/>
                <a:ea typeface="Courier New"/>
                <a:cs typeface="Courier New"/>
                <a:sym typeface="Courier New"/>
              </a:rPr>
              <a:t>transport input ssh telnet</a:t>
            </a:r>
            <a:r>
              <a:rPr lang="en-US" sz="1000">
                <a:solidFill>
                  <a:srgbClr val="000000"/>
                </a:solidFill>
                <a:latin typeface="Courier New"/>
                <a:ea typeface="Courier New"/>
                <a:cs typeface="Courier New"/>
                <a:sym typeface="Courier New"/>
              </a:rPr>
              <a:t> R1(config-line)# </a:t>
            </a:r>
            <a:r>
              <a:rPr lang="en-US" sz="1000" b="1">
                <a:solidFill>
                  <a:srgbClr val="000000"/>
                </a:solidFill>
                <a:latin typeface="Courier New"/>
                <a:ea typeface="Courier New"/>
                <a:cs typeface="Courier New"/>
                <a:sym typeface="Courier New"/>
              </a:rPr>
              <a:t>exit</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 </a:t>
            </a:r>
            <a:r>
              <a:rPr lang="en-US" sz="1000" b="1">
                <a:solidFill>
                  <a:srgbClr val="000000"/>
                </a:solidFill>
                <a:latin typeface="Courier New"/>
                <a:ea typeface="Courier New"/>
                <a:cs typeface="Courier New"/>
                <a:sym typeface="Courier New"/>
              </a:rPr>
              <a:t>service password-encryption </a:t>
            </a:r>
            <a:r>
              <a:rPr lang="en-US" sz="1000">
                <a:solidFill>
                  <a:srgbClr val="000000"/>
                </a:solidFill>
                <a:latin typeface="Courier New"/>
                <a:ea typeface="Courier New"/>
                <a:cs typeface="Courier New"/>
                <a:sym typeface="Courier New"/>
              </a:rPr>
              <a:t>R1(config)# </a:t>
            </a:r>
            <a:r>
              <a:rPr lang="en-US" sz="1000" b="1">
                <a:solidFill>
                  <a:srgbClr val="000000"/>
                </a:solidFill>
                <a:latin typeface="Courier New"/>
                <a:ea typeface="Courier New"/>
                <a:cs typeface="Courier New"/>
                <a:sym typeface="Courier New"/>
              </a:rPr>
              <a:t>banner motd #</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Enter TEXT message. End with a new line and the # </a:t>
            </a:r>
            <a:r>
              <a:rPr lang="en-US" sz="1000" b="1">
                <a:solidFill>
                  <a:srgbClr val="000000"/>
                </a:solidFill>
                <a:latin typeface="Courier New"/>
                <a:ea typeface="Courier New"/>
                <a:cs typeface="Courier New"/>
                <a:sym typeface="Courier New"/>
              </a:rPr>
              <a:t>*********************************************** WARNING: Unauthorized access is prohibited! *********************************************** </a:t>
            </a:r>
            <a:endParaRPr/>
          </a:p>
          <a:p>
            <a:pPr marL="0" marR="0" lvl="0" indent="0" algn="l" rtl="0">
              <a:spcBef>
                <a:spcPts val="0"/>
              </a:spcBef>
              <a:spcAft>
                <a:spcPts val="0"/>
              </a:spcAft>
              <a:buNone/>
            </a:pPr>
            <a:r>
              <a:rPr lang="en-US" sz="1000" b="1">
                <a:solidFill>
                  <a:srgbClr val="000000"/>
                </a:solidFill>
                <a:latin typeface="Courier New"/>
                <a:ea typeface="Courier New"/>
                <a:cs typeface="Courier New"/>
                <a:sym typeface="Courier New"/>
              </a:rPr>
              <a:t>#</a:t>
            </a:r>
            <a:endParaRPr sz="1000">
              <a:solidFill>
                <a:srgbClr val="000000"/>
              </a:solidFill>
              <a:latin typeface="Arial"/>
              <a:ea typeface="Arial"/>
              <a:cs typeface="Arial"/>
              <a:sym typeface="Arial"/>
            </a:endParaRPr>
          </a:p>
        </p:txBody>
      </p:sp>
      <p:sp>
        <p:nvSpPr>
          <p:cNvPr id="393" name="Google Shape;393;p22"/>
          <p:cNvSpPr/>
          <p:nvPr/>
        </p:nvSpPr>
        <p:spPr>
          <a:xfrm>
            <a:off x="4463627" y="582980"/>
            <a:ext cx="4599116" cy="4247317"/>
          </a:xfrm>
          <a:prstGeom prst="rect">
            <a:avLst/>
          </a:prstGeom>
          <a:noFill/>
          <a:ln w="9525" cap="flat" cmpd="sng">
            <a:solidFill>
              <a:srgbClr val="0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 </a:t>
            </a:r>
            <a:r>
              <a:rPr lang="en-US" sz="1000" b="1">
                <a:solidFill>
                  <a:srgbClr val="000000"/>
                </a:solidFill>
                <a:latin typeface="Courier New"/>
                <a:ea typeface="Courier New"/>
                <a:cs typeface="Courier New"/>
                <a:sym typeface="Courier New"/>
              </a:rPr>
              <a:t>ipv6 unicast-routing</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 </a:t>
            </a:r>
            <a:r>
              <a:rPr lang="en-US" sz="1000" b="1">
                <a:solidFill>
                  <a:srgbClr val="000000"/>
                </a:solidFill>
                <a:latin typeface="Courier New"/>
                <a:ea typeface="Courier New"/>
                <a:cs typeface="Courier New"/>
                <a:sym typeface="Courier New"/>
              </a:rPr>
              <a:t>interface gigabitethernet 0/0/0</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description Link to LAN 1</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ip address 10.0.1.1 255.255.255.0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ipv6 address 2001:db8:acad:1::1/64</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ipv6 address fe80::1:a link-local</a:t>
            </a:r>
            <a:r>
              <a:rPr lang="en-US" sz="1000">
                <a:solidFill>
                  <a:srgbClr val="000000"/>
                </a:solidFill>
                <a:latin typeface="Courier New"/>
                <a:ea typeface="Courier New"/>
                <a:cs typeface="Courier New"/>
                <a:sym typeface="Courier New"/>
              </a:rPr>
              <a:t> R1(config-if)# </a:t>
            </a:r>
            <a:r>
              <a:rPr lang="en-US" sz="1000" b="1">
                <a:solidFill>
                  <a:srgbClr val="000000"/>
                </a:solidFill>
                <a:latin typeface="Courier New"/>
                <a:ea typeface="Courier New"/>
                <a:cs typeface="Courier New"/>
                <a:sym typeface="Courier New"/>
              </a:rPr>
              <a:t>no shutdown</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exit</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 </a:t>
            </a:r>
            <a:r>
              <a:rPr lang="en-US" sz="1000" b="1">
                <a:solidFill>
                  <a:srgbClr val="000000"/>
                </a:solidFill>
                <a:latin typeface="Courier New"/>
                <a:ea typeface="Courier New"/>
                <a:cs typeface="Courier New"/>
                <a:sym typeface="Courier New"/>
              </a:rPr>
              <a:t>interface gigabitethernet 0/0/1</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description Link to LAN 2</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ip address 10.0.2.1 255.255.255.0 </a:t>
            </a: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ipv6 address 2001:db8:acad:2::1/64</a:t>
            </a:r>
            <a:r>
              <a:rPr lang="en-US" sz="1000">
                <a:solidFill>
                  <a:srgbClr val="000000"/>
                </a:solidFill>
                <a:latin typeface="Courier New"/>
                <a:ea typeface="Courier New"/>
                <a:cs typeface="Courier New"/>
                <a:sym typeface="Courier New"/>
              </a:rPr>
              <a:t> R1(config-if)# </a:t>
            </a:r>
            <a:r>
              <a:rPr lang="en-US" sz="1000" b="1">
                <a:solidFill>
                  <a:srgbClr val="000000"/>
                </a:solidFill>
                <a:latin typeface="Courier New"/>
                <a:ea typeface="Courier New"/>
                <a:cs typeface="Courier New"/>
                <a:sym typeface="Courier New"/>
              </a:rPr>
              <a:t>ipv6 address fe80::1:b link-local</a:t>
            </a:r>
            <a:r>
              <a:rPr lang="en-US" sz="1000">
                <a:solidFill>
                  <a:srgbClr val="000000"/>
                </a:solidFill>
                <a:latin typeface="Courier New"/>
                <a:ea typeface="Courier New"/>
                <a:cs typeface="Courier New"/>
                <a:sym typeface="Courier New"/>
              </a:rPr>
              <a:t> R1(config-if)# </a:t>
            </a:r>
            <a:r>
              <a:rPr lang="en-US" sz="1000" b="1">
                <a:solidFill>
                  <a:srgbClr val="000000"/>
                </a:solidFill>
                <a:latin typeface="Courier New"/>
                <a:ea typeface="Courier New"/>
                <a:cs typeface="Courier New"/>
                <a:sym typeface="Courier New"/>
              </a:rPr>
              <a:t>no shutdown</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exit</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 </a:t>
            </a:r>
            <a:r>
              <a:rPr lang="en-US" sz="1000" b="1">
                <a:solidFill>
                  <a:srgbClr val="000000"/>
                </a:solidFill>
                <a:latin typeface="Courier New"/>
                <a:ea typeface="Courier New"/>
                <a:cs typeface="Courier New"/>
                <a:sym typeface="Courier New"/>
              </a:rPr>
              <a:t>interface serial 0/1/1</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description Link to R2</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ip address 10.0.3.1 255.255.255.0</a:t>
            </a:r>
            <a:r>
              <a:rPr lang="en-US" sz="1000">
                <a:solidFill>
                  <a:srgbClr val="000000"/>
                </a:solidFill>
                <a:latin typeface="Courier New"/>
                <a:ea typeface="Courier New"/>
                <a:cs typeface="Courier New"/>
                <a:sym typeface="Courier New"/>
              </a:rPr>
              <a:t> R1(config-if)# </a:t>
            </a:r>
            <a:r>
              <a:rPr lang="en-US" sz="1000" b="1">
                <a:solidFill>
                  <a:srgbClr val="000000"/>
                </a:solidFill>
                <a:latin typeface="Courier New"/>
                <a:ea typeface="Courier New"/>
                <a:cs typeface="Courier New"/>
                <a:sym typeface="Courier New"/>
              </a:rPr>
              <a:t>ipv6 address 2001:db8:acad:3::1/64</a:t>
            </a:r>
            <a:r>
              <a:rPr lang="en-US" sz="1000">
                <a:solidFill>
                  <a:srgbClr val="000000"/>
                </a:solidFill>
                <a:latin typeface="Courier New"/>
                <a:ea typeface="Courier New"/>
                <a:cs typeface="Courier New"/>
                <a:sym typeface="Courier New"/>
              </a:rPr>
              <a:t> R1(config-if)# </a:t>
            </a:r>
            <a:r>
              <a:rPr lang="en-US" sz="1000" b="1">
                <a:solidFill>
                  <a:srgbClr val="000000"/>
                </a:solidFill>
                <a:latin typeface="Courier New"/>
                <a:ea typeface="Courier New"/>
                <a:cs typeface="Courier New"/>
                <a:sym typeface="Courier New"/>
              </a:rPr>
              <a:t>ipv6 address fe80::1:c link-local</a:t>
            </a:r>
            <a:r>
              <a:rPr lang="en-US" sz="1000">
                <a:solidFill>
                  <a:srgbClr val="000000"/>
                </a:solidFill>
                <a:latin typeface="Courier New"/>
                <a:ea typeface="Courier New"/>
                <a:cs typeface="Courier New"/>
                <a:sym typeface="Courier New"/>
              </a:rPr>
              <a:t> R1(config-if)# </a:t>
            </a:r>
            <a:r>
              <a:rPr lang="en-US" sz="1000" b="1">
                <a:solidFill>
                  <a:srgbClr val="000000"/>
                </a:solidFill>
                <a:latin typeface="Courier New"/>
                <a:ea typeface="Courier New"/>
                <a:cs typeface="Courier New"/>
                <a:sym typeface="Courier New"/>
              </a:rPr>
              <a:t>no shutdown</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R1(config-if)# </a:t>
            </a:r>
            <a:r>
              <a:rPr lang="en-US" sz="1000" b="1">
                <a:solidFill>
                  <a:srgbClr val="000000"/>
                </a:solidFill>
                <a:latin typeface="Courier New"/>
                <a:ea typeface="Courier New"/>
                <a:cs typeface="Courier New"/>
                <a:sym typeface="Courier New"/>
              </a:rPr>
              <a:t>exit</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 </a:t>
            </a:r>
            <a:r>
              <a:rPr lang="en-US" sz="1000" b="1">
                <a:solidFill>
                  <a:srgbClr val="000000"/>
                </a:solidFill>
                <a:latin typeface="Courier New"/>
                <a:ea typeface="Courier New"/>
                <a:cs typeface="Courier New"/>
                <a:sym typeface="Courier New"/>
              </a:rPr>
              <a:t>copy running-config startup-config</a:t>
            </a:r>
            <a:r>
              <a:rPr lang="en-US" sz="1000">
                <a:solidFill>
                  <a:srgbClr val="000000"/>
                </a:solidFill>
                <a:latin typeface="Courier New"/>
                <a:ea typeface="Courier New"/>
                <a:cs typeface="Courier New"/>
                <a:sym typeface="Courier New"/>
              </a:rPr>
              <a:t>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Destination filename [startup-config]?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Building configuration...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[OK] </a:t>
            </a:r>
            <a:endParaRPr/>
          </a:p>
          <a:p>
            <a:pPr marL="0" marR="0" lvl="0" indent="0" algn="l" rtl="0">
              <a:spcBef>
                <a:spcPts val="0"/>
              </a:spcBef>
              <a:spcAft>
                <a:spcPts val="0"/>
              </a:spcAft>
              <a:buNone/>
            </a:pPr>
            <a:r>
              <a:rPr lang="en-US" sz="1000">
                <a:solidFill>
                  <a:srgbClr val="000000"/>
                </a:solidFill>
                <a:latin typeface="Courier New"/>
                <a:ea typeface="Courier New"/>
                <a:cs typeface="Courier New"/>
                <a:sym typeface="Courier New"/>
              </a:rPr>
              <a:t>R1#</a:t>
            </a:r>
            <a:endParaRPr sz="100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23"/>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Basic Router Configuration Review</a:t>
            </a:r>
            <a:br>
              <a:rPr lang="en-US"/>
            </a:br>
            <a:r>
              <a:rPr lang="en-US" sz="2400"/>
              <a:t>Verification Commands</a:t>
            </a:r>
            <a:endParaRPr/>
          </a:p>
        </p:txBody>
      </p:sp>
      <p:sp>
        <p:nvSpPr>
          <p:cNvPr id="400" name="Google Shape;400;p23"/>
          <p:cNvSpPr txBox="1">
            <a:spLocks noGrp="1"/>
          </p:cNvSpPr>
          <p:nvPr>
            <p:ph type="body" idx="1"/>
          </p:nvPr>
        </p:nvSpPr>
        <p:spPr>
          <a:xfrm>
            <a:off x="474662" y="731836"/>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Common verification commands include the following:</a:t>
            </a:r>
            <a:endParaRPr/>
          </a:p>
          <a:p>
            <a:pPr marL="342900" lvl="0" indent="-342900" algn="l" rtl="0">
              <a:lnSpc>
                <a:spcPct val="100000"/>
              </a:lnSpc>
              <a:spcBef>
                <a:spcPts val="320"/>
              </a:spcBef>
              <a:spcAft>
                <a:spcPts val="0"/>
              </a:spcAft>
              <a:buSzPts val="1600"/>
              <a:buFont typeface="Arial"/>
              <a:buChar char="•"/>
            </a:pPr>
            <a:r>
              <a:rPr lang="en-US" sz="1600" b="1">
                <a:solidFill>
                  <a:srgbClr val="000000"/>
                </a:solidFill>
              </a:rPr>
              <a:t>show ip interface brief</a:t>
            </a:r>
            <a:endParaRPr sz="1600">
              <a:solidFill>
                <a:srgbClr val="000000"/>
              </a:solidFill>
            </a:endParaRPr>
          </a:p>
          <a:p>
            <a:pPr marL="342900" lvl="0" indent="-342900" algn="l" rtl="0">
              <a:lnSpc>
                <a:spcPct val="100000"/>
              </a:lnSpc>
              <a:spcBef>
                <a:spcPts val="320"/>
              </a:spcBef>
              <a:spcAft>
                <a:spcPts val="0"/>
              </a:spcAft>
              <a:buSzPts val="1600"/>
              <a:buFont typeface="Arial"/>
              <a:buChar char="•"/>
            </a:pPr>
            <a:r>
              <a:rPr lang="en-US" sz="1600" b="1">
                <a:solidFill>
                  <a:srgbClr val="000000"/>
                </a:solidFill>
              </a:rPr>
              <a:t>show running-config interface</a:t>
            </a:r>
            <a:r>
              <a:rPr lang="en-US" sz="1600">
                <a:solidFill>
                  <a:srgbClr val="000000"/>
                </a:solidFill>
              </a:rPr>
              <a:t> </a:t>
            </a:r>
            <a:r>
              <a:rPr lang="en-US" sz="1600" i="1">
                <a:solidFill>
                  <a:srgbClr val="000000"/>
                </a:solidFill>
              </a:rPr>
              <a:t>interface-type number</a:t>
            </a:r>
            <a:endParaRPr sz="1600">
              <a:solidFill>
                <a:srgbClr val="000000"/>
              </a:solidFill>
            </a:endParaRPr>
          </a:p>
          <a:p>
            <a:pPr marL="342900" lvl="0" indent="-342900" algn="l" rtl="0">
              <a:lnSpc>
                <a:spcPct val="100000"/>
              </a:lnSpc>
              <a:spcBef>
                <a:spcPts val="320"/>
              </a:spcBef>
              <a:spcAft>
                <a:spcPts val="0"/>
              </a:spcAft>
              <a:buSzPts val="1600"/>
              <a:buFont typeface="Arial"/>
              <a:buChar char="•"/>
            </a:pPr>
            <a:r>
              <a:rPr lang="en-US" sz="1600" b="1">
                <a:solidFill>
                  <a:srgbClr val="000000"/>
                </a:solidFill>
              </a:rPr>
              <a:t>show interfaces</a:t>
            </a:r>
            <a:endParaRPr sz="1600">
              <a:solidFill>
                <a:srgbClr val="000000"/>
              </a:solidFill>
            </a:endParaRPr>
          </a:p>
          <a:p>
            <a:pPr marL="342900" lvl="0" indent="-342900" algn="l" rtl="0">
              <a:lnSpc>
                <a:spcPct val="100000"/>
              </a:lnSpc>
              <a:spcBef>
                <a:spcPts val="320"/>
              </a:spcBef>
              <a:spcAft>
                <a:spcPts val="0"/>
              </a:spcAft>
              <a:buSzPts val="1600"/>
              <a:buFont typeface="Arial"/>
              <a:buChar char="•"/>
            </a:pPr>
            <a:r>
              <a:rPr lang="en-US" sz="1600" b="1">
                <a:solidFill>
                  <a:srgbClr val="000000"/>
                </a:solidFill>
              </a:rPr>
              <a:t>show ip interface</a:t>
            </a:r>
            <a:endParaRPr sz="1600">
              <a:solidFill>
                <a:srgbClr val="000000"/>
              </a:solidFill>
            </a:endParaRPr>
          </a:p>
          <a:p>
            <a:pPr marL="342900" lvl="0" indent="-342900" algn="l" rtl="0">
              <a:lnSpc>
                <a:spcPct val="100000"/>
              </a:lnSpc>
              <a:spcBef>
                <a:spcPts val="320"/>
              </a:spcBef>
              <a:spcAft>
                <a:spcPts val="0"/>
              </a:spcAft>
              <a:buSzPts val="1600"/>
              <a:buFont typeface="Arial"/>
              <a:buChar char="•"/>
            </a:pPr>
            <a:r>
              <a:rPr lang="en-US" sz="1600" b="1">
                <a:solidFill>
                  <a:srgbClr val="000000"/>
                </a:solidFill>
              </a:rPr>
              <a:t>show ip route</a:t>
            </a:r>
            <a:endParaRPr sz="1600">
              <a:solidFill>
                <a:srgbClr val="000000"/>
              </a:solidFill>
            </a:endParaRPr>
          </a:p>
          <a:p>
            <a:pPr marL="342900" lvl="0" indent="-342900" algn="l" rtl="0">
              <a:lnSpc>
                <a:spcPct val="100000"/>
              </a:lnSpc>
              <a:spcBef>
                <a:spcPts val="320"/>
              </a:spcBef>
              <a:spcAft>
                <a:spcPts val="0"/>
              </a:spcAft>
              <a:buSzPts val="1600"/>
              <a:buFont typeface="Arial"/>
              <a:buChar char="•"/>
            </a:pPr>
            <a:r>
              <a:rPr lang="en-US" sz="1600" b="1">
                <a:solidFill>
                  <a:srgbClr val="000000"/>
                </a:solidFill>
              </a:rPr>
              <a:t>ping</a:t>
            </a: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In each case, replace </a:t>
            </a:r>
            <a:r>
              <a:rPr lang="en-US" sz="1600" b="1">
                <a:solidFill>
                  <a:srgbClr val="000000"/>
                </a:solidFill>
              </a:rPr>
              <a:t>ip</a:t>
            </a:r>
            <a:r>
              <a:rPr lang="en-US" sz="1600">
                <a:solidFill>
                  <a:srgbClr val="000000"/>
                </a:solidFill>
              </a:rPr>
              <a:t> with </a:t>
            </a:r>
            <a:r>
              <a:rPr lang="en-US" sz="1600" b="1">
                <a:solidFill>
                  <a:srgbClr val="000000"/>
                </a:solidFill>
              </a:rPr>
              <a:t>ipv6</a:t>
            </a:r>
            <a:r>
              <a:rPr lang="en-US" sz="1600">
                <a:solidFill>
                  <a:srgbClr val="000000"/>
                </a:solidFill>
              </a:rPr>
              <a:t> for the IPv6 version of the command.</a:t>
            </a:r>
            <a:endParaRPr/>
          </a:p>
          <a:p>
            <a:pPr marL="342900" lvl="0" indent="-241300" algn="l" rtl="0">
              <a:lnSpc>
                <a:spcPct val="100000"/>
              </a:lnSpc>
              <a:spcBef>
                <a:spcPts val="320"/>
              </a:spcBef>
              <a:spcAft>
                <a:spcPts val="0"/>
              </a:spcAft>
              <a:buSzPts val="1600"/>
              <a:buFont typeface="Arial"/>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4"/>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Basic Router Configuration Review</a:t>
            </a:r>
            <a:br>
              <a:rPr lang="en-US"/>
            </a:br>
            <a:r>
              <a:rPr lang="en-US" sz="2400"/>
              <a:t>Filter Command Output</a:t>
            </a:r>
            <a:endParaRPr/>
          </a:p>
        </p:txBody>
      </p:sp>
      <p:sp>
        <p:nvSpPr>
          <p:cNvPr id="407" name="Google Shape;407;p24"/>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Filtering commands can be used to display specific sections of output. To enable the filtering command, enter a pipe (</a:t>
            </a:r>
            <a:r>
              <a:rPr lang="en-US" sz="1600" b="1">
                <a:solidFill>
                  <a:srgbClr val="000000"/>
                </a:solidFill>
              </a:rPr>
              <a:t>|</a:t>
            </a:r>
            <a:r>
              <a:rPr lang="en-US" sz="1600">
                <a:solidFill>
                  <a:srgbClr val="000000"/>
                </a:solidFill>
              </a:rPr>
              <a:t>) character after the </a:t>
            </a:r>
            <a:r>
              <a:rPr lang="en-US" sz="1600" b="1">
                <a:solidFill>
                  <a:srgbClr val="000000"/>
                </a:solidFill>
              </a:rPr>
              <a:t>show</a:t>
            </a:r>
            <a:r>
              <a:rPr lang="en-US" sz="1600">
                <a:solidFill>
                  <a:srgbClr val="000000"/>
                </a:solidFill>
              </a:rPr>
              <a:t> command and then enter a filtering parameter and a filtering expression.</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The filtering parameters that can be configured after the pipe include:</a:t>
            </a:r>
            <a:endParaRPr/>
          </a:p>
          <a:p>
            <a:pPr marL="415984" lvl="1" indent="-342899" algn="l" rtl="0">
              <a:lnSpc>
                <a:spcPct val="95000"/>
              </a:lnSpc>
              <a:spcBef>
                <a:spcPts val="600"/>
              </a:spcBef>
              <a:spcAft>
                <a:spcPts val="0"/>
              </a:spcAft>
              <a:buSzPts val="1600"/>
              <a:buFont typeface="Arial"/>
              <a:buChar char="•"/>
            </a:pPr>
            <a:r>
              <a:rPr lang="en-US" sz="1600" b="1">
                <a:solidFill>
                  <a:srgbClr val="000000"/>
                </a:solidFill>
              </a:rPr>
              <a:t>section</a:t>
            </a:r>
            <a:r>
              <a:rPr lang="en-US" sz="1600">
                <a:solidFill>
                  <a:srgbClr val="000000"/>
                </a:solidFill>
              </a:rPr>
              <a:t> - This displays the entire section that starts with the filtering expression.</a:t>
            </a:r>
            <a:endParaRPr/>
          </a:p>
          <a:p>
            <a:pPr marL="415984" lvl="1" indent="-342899" algn="l" rtl="0">
              <a:lnSpc>
                <a:spcPct val="95000"/>
              </a:lnSpc>
              <a:spcBef>
                <a:spcPts val="600"/>
              </a:spcBef>
              <a:spcAft>
                <a:spcPts val="0"/>
              </a:spcAft>
              <a:buSzPts val="1600"/>
              <a:buFont typeface="Arial"/>
              <a:buChar char="•"/>
            </a:pPr>
            <a:r>
              <a:rPr lang="en-US" sz="1600" b="1">
                <a:solidFill>
                  <a:srgbClr val="000000"/>
                </a:solidFill>
              </a:rPr>
              <a:t>include</a:t>
            </a:r>
            <a:r>
              <a:rPr lang="en-US" sz="1600">
                <a:solidFill>
                  <a:srgbClr val="000000"/>
                </a:solidFill>
              </a:rPr>
              <a:t> - This includes all output lines that match the filtering expression.</a:t>
            </a:r>
            <a:endParaRPr/>
          </a:p>
          <a:p>
            <a:pPr marL="415984" lvl="1" indent="-342899" algn="l" rtl="0">
              <a:lnSpc>
                <a:spcPct val="95000"/>
              </a:lnSpc>
              <a:spcBef>
                <a:spcPts val="600"/>
              </a:spcBef>
              <a:spcAft>
                <a:spcPts val="0"/>
              </a:spcAft>
              <a:buSzPts val="1600"/>
              <a:buFont typeface="Arial"/>
              <a:buChar char="•"/>
            </a:pPr>
            <a:r>
              <a:rPr lang="en-US" sz="1600" b="1">
                <a:solidFill>
                  <a:srgbClr val="000000"/>
                </a:solidFill>
              </a:rPr>
              <a:t>exclude</a:t>
            </a:r>
            <a:r>
              <a:rPr lang="en-US" sz="1600">
                <a:solidFill>
                  <a:srgbClr val="000000"/>
                </a:solidFill>
              </a:rPr>
              <a:t> - This excludes all output lines that match the filtering expression.</a:t>
            </a:r>
            <a:endParaRPr/>
          </a:p>
          <a:p>
            <a:pPr marL="415984" lvl="1" indent="-342899" algn="l" rtl="0">
              <a:lnSpc>
                <a:spcPct val="95000"/>
              </a:lnSpc>
              <a:spcBef>
                <a:spcPts val="600"/>
              </a:spcBef>
              <a:spcAft>
                <a:spcPts val="0"/>
              </a:spcAft>
              <a:buSzPts val="1600"/>
              <a:buFont typeface="Arial"/>
              <a:buChar char="•"/>
            </a:pPr>
            <a:r>
              <a:rPr lang="en-US" sz="1600" b="1">
                <a:solidFill>
                  <a:srgbClr val="000000"/>
                </a:solidFill>
              </a:rPr>
              <a:t>begin</a:t>
            </a:r>
            <a:r>
              <a:rPr lang="en-US" sz="1600">
                <a:solidFill>
                  <a:srgbClr val="000000"/>
                </a:solidFill>
              </a:rPr>
              <a:t> - This displays all the output lines from a certain point, starting with the line that matches the filtering expression.</a:t>
            </a:r>
            <a:endParaRPr/>
          </a:p>
          <a:p>
            <a:pPr marL="0" lvl="0" indent="0" algn="l" rtl="0">
              <a:lnSpc>
                <a:spcPct val="100000"/>
              </a:lnSpc>
              <a:spcBef>
                <a:spcPts val="320"/>
              </a:spcBef>
              <a:spcAft>
                <a:spcPts val="0"/>
              </a:spcAft>
              <a:buSzPts val="1600"/>
              <a:buNone/>
            </a:pPr>
            <a:endParaRPr sz="1600" b="1">
              <a:solidFill>
                <a:srgbClr val="000000"/>
              </a:solidFill>
            </a:endParaRPr>
          </a:p>
          <a:p>
            <a:pPr marL="0" lvl="0" indent="0" algn="l" rtl="0">
              <a:lnSpc>
                <a:spcPct val="100000"/>
              </a:lnSpc>
              <a:spcBef>
                <a:spcPts val="320"/>
              </a:spcBef>
              <a:spcAft>
                <a:spcPts val="0"/>
              </a:spcAft>
              <a:buSzPts val="1600"/>
              <a:buNone/>
            </a:pPr>
            <a:r>
              <a:rPr lang="en-US" sz="1600" b="1">
                <a:solidFill>
                  <a:srgbClr val="000000"/>
                </a:solidFill>
              </a:rPr>
              <a:t>Note</a:t>
            </a:r>
            <a:r>
              <a:rPr lang="en-US" sz="1600">
                <a:solidFill>
                  <a:srgbClr val="000000"/>
                </a:solidFill>
              </a:rPr>
              <a:t>: Output filters can be used in combination with any </a:t>
            </a:r>
            <a:r>
              <a:rPr lang="en-US" sz="1600" b="1">
                <a:solidFill>
                  <a:srgbClr val="000000"/>
                </a:solidFill>
              </a:rPr>
              <a:t>show</a:t>
            </a:r>
            <a:r>
              <a:rPr lang="en-US" sz="1600">
                <a:solidFill>
                  <a:srgbClr val="000000"/>
                </a:solidFill>
              </a:rPr>
              <a:t> command.</a:t>
            </a:r>
            <a:endParaRPr/>
          </a:p>
          <a:p>
            <a:pPr marL="342900" lvl="0" indent="-241300" algn="l" rtl="0">
              <a:lnSpc>
                <a:spcPct val="100000"/>
              </a:lnSpc>
              <a:spcBef>
                <a:spcPts val="320"/>
              </a:spcBef>
              <a:spcAft>
                <a:spcPts val="0"/>
              </a:spcAft>
              <a:buSzPts val="1600"/>
              <a:buFont typeface="Arial"/>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25"/>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Basic Router Configuration Review</a:t>
            </a:r>
            <a:br>
              <a:rPr lang="en-US"/>
            </a:br>
            <a:r>
              <a:rPr lang="en-US" sz="2400"/>
              <a:t>Packet Tracer - Basic Router Configuration Review</a:t>
            </a:r>
            <a:endParaRPr/>
          </a:p>
        </p:txBody>
      </p:sp>
      <p:sp>
        <p:nvSpPr>
          <p:cNvPr id="414" name="Google Shape;414;p25"/>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800"/>
              <a:buNone/>
            </a:pPr>
            <a:r>
              <a:rPr lang="en-US" sz="1800">
                <a:solidFill>
                  <a:srgbClr val="000000"/>
                </a:solidFill>
              </a:rPr>
              <a:t>In this Packet Tracer, you will do the following:</a:t>
            </a:r>
            <a:endParaRPr/>
          </a:p>
          <a:p>
            <a:pPr marL="342900" lvl="0" indent="-342900" algn="l" rtl="0">
              <a:lnSpc>
                <a:spcPct val="100000"/>
              </a:lnSpc>
              <a:spcBef>
                <a:spcPts val="360"/>
              </a:spcBef>
              <a:spcAft>
                <a:spcPts val="0"/>
              </a:spcAft>
              <a:buSzPts val="1800"/>
              <a:buFont typeface="Arial"/>
              <a:buChar char="•"/>
            </a:pPr>
            <a:r>
              <a:rPr lang="en-US" sz="1800">
                <a:solidFill>
                  <a:srgbClr val="000000"/>
                </a:solidFill>
              </a:rPr>
              <a:t>Configure Devices and Verify Connectivity</a:t>
            </a:r>
            <a:endParaRPr/>
          </a:p>
          <a:p>
            <a:pPr marL="342900" lvl="0" indent="-342900" algn="l" rtl="0">
              <a:lnSpc>
                <a:spcPct val="100000"/>
              </a:lnSpc>
              <a:spcBef>
                <a:spcPts val="360"/>
              </a:spcBef>
              <a:spcAft>
                <a:spcPts val="0"/>
              </a:spcAft>
              <a:buSzPts val="1800"/>
              <a:buFont typeface="Arial"/>
              <a:buChar char="•"/>
            </a:pPr>
            <a:r>
              <a:rPr lang="en-US" sz="1800">
                <a:solidFill>
                  <a:srgbClr val="000000"/>
                </a:solidFill>
              </a:rPr>
              <a:t>Display Router Information</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6"/>
          <p:cNvSpPr txBox="1">
            <a:spLocks noGrp="1"/>
          </p:cNvSpPr>
          <p:nvPr>
            <p:ph type="ctrTitle"/>
          </p:nvPr>
        </p:nvSpPr>
        <p:spPr>
          <a:xfrm>
            <a:off x="416425" y="1788160"/>
            <a:ext cx="7848344" cy="929640"/>
          </a:xfrm>
          <a:prstGeom prst="rect">
            <a:avLst/>
          </a:prstGeom>
          <a:noFill/>
          <a:ln>
            <a:noFill/>
          </a:ln>
        </p:spPr>
        <p:txBody>
          <a:bodyPr spcFirstLastPara="1" wrap="square" lIns="91400" tIns="45700" rIns="91400" bIns="45700" anchor="b" anchorCtr="0">
            <a:noAutofit/>
          </a:bodyPr>
          <a:lstStyle/>
          <a:p>
            <a:pPr marL="0" lvl="0" indent="0" algn="l" rtl="0">
              <a:lnSpc>
                <a:spcPct val="90000"/>
              </a:lnSpc>
              <a:spcBef>
                <a:spcPts val="0"/>
              </a:spcBef>
              <a:spcAft>
                <a:spcPts val="0"/>
              </a:spcAft>
              <a:buClr>
                <a:srgbClr val="AEE8FA"/>
              </a:buClr>
              <a:buSzPts val="4600"/>
              <a:buFont typeface="Arial"/>
              <a:buNone/>
            </a:pPr>
            <a:r>
              <a:rPr lang="en-US">
                <a:solidFill>
                  <a:srgbClr val="AEE8FA"/>
                </a:solidFill>
              </a:rPr>
              <a:t>14.4 IP Routing Table</a:t>
            </a:r>
            <a:endParaRPr/>
          </a:p>
        </p:txBody>
      </p:sp>
    </p:spTree>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7"/>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Route Sources</a:t>
            </a:r>
            <a:endParaRPr/>
          </a:p>
        </p:txBody>
      </p:sp>
      <p:sp>
        <p:nvSpPr>
          <p:cNvPr id="427" name="Google Shape;427;p27"/>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A routing table contains a list of routes to known networks (prefixes and prefix lengths). The source of this information is derived from the following:</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Directly connected networks</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Static routes</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Dynamic routing protocols</a:t>
            </a:r>
            <a:endParaRPr/>
          </a:p>
          <a:p>
            <a:pPr marL="342900" lvl="0" indent="-241300" algn="l" rtl="0">
              <a:lnSpc>
                <a:spcPct val="100000"/>
              </a:lnSpc>
              <a:spcBef>
                <a:spcPts val="320"/>
              </a:spcBef>
              <a:spcAft>
                <a:spcPts val="0"/>
              </a:spcAft>
              <a:buSzPts val="1600"/>
              <a:buFont typeface="Arial"/>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The source for each route in the routing table is identified by a code. Common codes include the following:</a:t>
            </a:r>
            <a:endParaRPr/>
          </a:p>
          <a:p>
            <a:pPr marL="415984" lvl="1" indent="-342899" algn="l" rtl="0">
              <a:lnSpc>
                <a:spcPct val="95000"/>
              </a:lnSpc>
              <a:spcBef>
                <a:spcPts val="600"/>
              </a:spcBef>
              <a:spcAft>
                <a:spcPts val="0"/>
              </a:spcAft>
              <a:buSzPts val="1400"/>
              <a:buFont typeface="Arial"/>
              <a:buChar char="•"/>
            </a:pPr>
            <a:r>
              <a:rPr lang="en-US" b="1">
                <a:solidFill>
                  <a:srgbClr val="000000"/>
                </a:solidFill>
              </a:rPr>
              <a:t>L</a:t>
            </a:r>
            <a:r>
              <a:rPr lang="en-US">
                <a:solidFill>
                  <a:srgbClr val="000000"/>
                </a:solidFill>
              </a:rPr>
              <a:t> - Identifies the address assigned to a router interface. </a:t>
            </a:r>
            <a:endParaRPr/>
          </a:p>
          <a:p>
            <a:pPr marL="415984" lvl="1" indent="-342899" algn="l" rtl="0">
              <a:lnSpc>
                <a:spcPct val="95000"/>
              </a:lnSpc>
              <a:spcBef>
                <a:spcPts val="600"/>
              </a:spcBef>
              <a:spcAft>
                <a:spcPts val="0"/>
              </a:spcAft>
              <a:buSzPts val="1400"/>
              <a:buFont typeface="Arial"/>
              <a:buChar char="•"/>
            </a:pPr>
            <a:r>
              <a:rPr lang="en-US" b="1">
                <a:solidFill>
                  <a:srgbClr val="000000"/>
                </a:solidFill>
              </a:rPr>
              <a:t>C</a:t>
            </a:r>
            <a:r>
              <a:rPr lang="en-US">
                <a:solidFill>
                  <a:srgbClr val="000000"/>
                </a:solidFill>
              </a:rPr>
              <a:t> - Identifies a directly connected network.</a:t>
            </a:r>
            <a:endParaRPr/>
          </a:p>
          <a:p>
            <a:pPr marL="415984" lvl="1" indent="-342899" algn="l" rtl="0">
              <a:lnSpc>
                <a:spcPct val="95000"/>
              </a:lnSpc>
              <a:spcBef>
                <a:spcPts val="600"/>
              </a:spcBef>
              <a:spcAft>
                <a:spcPts val="0"/>
              </a:spcAft>
              <a:buSzPts val="1400"/>
              <a:buFont typeface="Arial"/>
              <a:buChar char="•"/>
            </a:pPr>
            <a:r>
              <a:rPr lang="en-US" b="1">
                <a:solidFill>
                  <a:srgbClr val="000000"/>
                </a:solidFill>
              </a:rPr>
              <a:t>S</a:t>
            </a:r>
            <a:r>
              <a:rPr lang="en-US">
                <a:solidFill>
                  <a:srgbClr val="000000"/>
                </a:solidFill>
              </a:rPr>
              <a:t> - Identifies a static route created to reach a specific network.</a:t>
            </a:r>
            <a:endParaRPr/>
          </a:p>
          <a:p>
            <a:pPr marL="415984" lvl="1" indent="-342899" algn="l" rtl="0">
              <a:lnSpc>
                <a:spcPct val="95000"/>
              </a:lnSpc>
              <a:spcBef>
                <a:spcPts val="600"/>
              </a:spcBef>
              <a:spcAft>
                <a:spcPts val="0"/>
              </a:spcAft>
              <a:buSzPts val="1400"/>
              <a:buFont typeface="Arial"/>
              <a:buChar char="•"/>
            </a:pPr>
            <a:r>
              <a:rPr lang="en-US" b="1">
                <a:solidFill>
                  <a:srgbClr val="000000"/>
                </a:solidFill>
              </a:rPr>
              <a:t>O</a:t>
            </a:r>
            <a:r>
              <a:rPr lang="en-US">
                <a:solidFill>
                  <a:srgbClr val="000000"/>
                </a:solidFill>
              </a:rPr>
              <a:t> - Identifies a dynamically learned network from another router using the OSPF routing protocol.</a:t>
            </a:r>
            <a:endParaRPr/>
          </a:p>
          <a:p>
            <a:pPr marL="415984" lvl="1" indent="-342899" algn="l" rtl="0">
              <a:lnSpc>
                <a:spcPct val="95000"/>
              </a:lnSpc>
              <a:spcBef>
                <a:spcPts val="600"/>
              </a:spcBef>
              <a:spcAft>
                <a:spcPts val="0"/>
              </a:spcAft>
              <a:buSzPts val="1400"/>
              <a:buFont typeface="Arial"/>
              <a:buChar char="•"/>
            </a:pPr>
            <a:r>
              <a:rPr lang="en-US" b="1">
                <a:solidFill>
                  <a:srgbClr val="000000"/>
                </a:solidFill>
              </a:rPr>
              <a:t>*</a:t>
            </a:r>
            <a:r>
              <a:rPr lang="en-US">
                <a:solidFill>
                  <a:srgbClr val="000000"/>
                </a:solidFill>
              </a:rPr>
              <a:t> - This route is a candidate for a default route.</a:t>
            </a:r>
            <a:endParaRPr/>
          </a:p>
          <a:p>
            <a:pPr marL="285750" lvl="0" indent="-184150" algn="l" rtl="0">
              <a:lnSpc>
                <a:spcPct val="100000"/>
              </a:lnSpc>
              <a:spcBef>
                <a:spcPts val="320"/>
              </a:spcBef>
              <a:spcAft>
                <a:spcPts val="0"/>
              </a:spcAft>
              <a:buSzPts val="1600"/>
              <a:buFont typeface="Arial"/>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28"/>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Routing Table Principles</a:t>
            </a:r>
            <a:endParaRPr/>
          </a:p>
        </p:txBody>
      </p:sp>
      <p:sp>
        <p:nvSpPr>
          <p:cNvPr id="434" name="Google Shape;434;p28"/>
          <p:cNvSpPr txBox="1">
            <a:spLocks noGrp="1"/>
          </p:cNvSpPr>
          <p:nvPr>
            <p:ph type="body" idx="1"/>
          </p:nvPr>
        </p:nvSpPr>
        <p:spPr>
          <a:xfrm>
            <a:off x="474662" y="731838"/>
            <a:ext cx="8280057" cy="820126"/>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There are three routing table principles as described in the table. These are issues that are addressed by the proper configuration of dynamic routing protocols or static routes on all the routers between the source and destination devices.</a:t>
            </a:r>
            <a:endParaRPr/>
          </a:p>
        </p:txBody>
      </p:sp>
      <p:graphicFrame>
        <p:nvGraphicFramePr>
          <p:cNvPr id="435" name="Google Shape;435;p28"/>
          <p:cNvGraphicFramePr/>
          <p:nvPr/>
        </p:nvGraphicFramePr>
        <p:xfrm>
          <a:off x="556436" y="1624271"/>
          <a:ext cx="3000000" cy="3000000"/>
        </p:xfrm>
        <a:graphic>
          <a:graphicData uri="http://schemas.openxmlformats.org/drawingml/2006/table">
            <a:tbl>
              <a:tblPr firstRow="1" bandRow="1">
                <a:noFill/>
                <a:tableStyleId>{5CBF8457-67B7-4853-82DC-78215A451245}</a:tableStyleId>
              </a:tblPr>
              <a:tblGrid>
                <a:gridCol w="2984200">
                  <a:extLst>
                    <a:ext uri="{9D8B030D-6E8A-4147-A177-3AD203B41FA5}">
                      <a16:colId xmlns:a16="http://schemas.microsoft.com/office/drawing/2014/main" val="20000"/>
                    </a:ext>
                  </a:extLst>
                </a:gridCol>
                <a:gridCol w="4954775">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en-US" sz="1200" b="1"/>
                        <a:t>Routing Table Principle</a:t>
                      </a:r>
                      <a:endParaRPr sz="1200"/>
                    </a:p>
                  </a:txBody>
                  <a:tcPr marL="47625" marR="47625" marT="47625" marB="47625" anchor="ctr"/>
                </a:tc>
                <a:tc>
                  <a:txBody>
                    <a:bodyPr/>
                    <a:lstStyle/>
                    <a:p>
                      <a:pPr marL="0" marR="0" lvl="0" indent="0" algn="l" rtl="0">
                        <a:spcBef>
                          <a:spcPts val="0"/>
                        </a:spcBef>
                        <a:spcAft>
                          <a:spcPts val="0"/>
                        </a:spcAft>
                        <a:buNone/>
                      </a:pPr>
                      <a:r>
                        <a:rPr lang="en-US" sz="1200" b="1"/>
                        <a:t>Example</a:t>
                      </a:r>
                      <a:endParaRPr sz="1200"/>
                    </a:p>
                  </a:txBody>
                  <a:tcPr marL="47625" marR="47625" marT="47625" marB="47625" anchor="ct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200" b="0"/>
                        <a:t>Every router makes its decision alone, based on the information it has in its own routing table.</a:t>
                      </a:r>
                      <a:endParaRPr/>
                    </a:p>
                  </a:txBody>
                  <a:tcPr marL="47625" marR="47625" marT="47625" marB="47625" anchor="ctr"/>
                </a:tc>
                <a:tc>
                  <a:txBody>
                    <a:bodyPr/>
                    <a:lstStyle/>
                    <a:p>
                      <a:pPr marL="0" marR="0" lvl="0" indent="-76200" algn="l" rtl="0">
                        <a:spcBef>
                          <a:spcPts val="0"/>
                        </a:spcBef>
                        <a:spcAft>
                          <a:spcPts val="0"/>
                        </a:spcAft>
                        <a:buClr>
                          <a:schemeClr val="dk1"/>
                        </a:buClr>
                        <a:buSzPts val="1200"/>
                        <a:buFont typeface="Arial"/>
                        <a:buChar char="•"/>
                      </a:pPr>
                      <a:r>
                        <a:rPr lang="en-US" sz="1200" b="0"/>
                        <a:t>R1 can only forward packets using its own routing table.</a:t>
                      </a:r>
                      <a:endParaRPr/>
                    </a:p>
                    <a:p>
                      <a:pPr marL="0" marR="0" lvl="0" indent="-76200" algn="l" rtl="0">
                        <a:spcBef>
                          <a:spcPts val="0"/>
                        </a:spcBef>
                        <a:spcAft>
                          <a:spcPts val="0"/>
                        </a:spcAft>
                        <a:buClr>
                          <a:schemeClr val="dk1"/>
                        </a:buClr>
                        <a:buSzPts val="1200"/>
                        <a:buFont typeface="Arial"/>
                        <a:buChar char="•"/>
                      </a:pPr>
                      <a:r>
                        <a:rPr lang="en-US" sz="1200" b="0"/>
                        <a:t>R1 does not know what routes are in the routing tables of other routers (e.g., R2).</a:t>
                      </a:r>
                      <a:endParaRPr/>
                    </a:p>
                  </a:txBody>
                  <a:tcPr marL="47625" marR="47625" marT="47625" marB="476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200" b="0"/>
                        <a:t>The information in a routing table of one router does not necessarily match the routing table of another router.</a:t>
                      </a:r>
                      <a:endParaRPr/>
                    </a:p>
                  </a:txBody>
                  <a:tcPr marL="47625" marR="47625" marT="47625" marB="47625" anchor="ctr"/>
                </a:tc>
                <a:tc>
                  <a:txBody>
                    <a:bodyPr/>
                    <a:lstStyle/>
                    <a:p>
                      <a:pPr marL="0" marR="0" lvl="0" indent="0" algn="l" rtl="0">
                        <a:spcBef>
                          <a:spcPts val="0"/>
                        </a:spcBef>
                        <a:spcAft>
                          <a:spcPts val="0"/>
                        </a:spcAft>
                        <a:buNone/>
                      </a:pPr>
                      <a:r>
                        <a:rPr lang="en-US" sz="1200" b="0"/>
                        <a:t>Just because R1 has route in its routing table to a network in the internet via R2, that does not mean that R2 knows about that same network.</a:t>
                      </a:r>
                      <a:endParaRPr/>
                    </a:p>
                  </a:txBody>
                  <a:tcPr marL="47625" marR="47625" marT="47625" marB="47625" anchor="ct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200" b="0"/>
                        <a:t>Routing information about a path does not provide return routing information.</a:t>
                      </a:r>
                      <a:endParaRPr/>
                    </a:p>
                  </a:txBody>
                  <a:tcPr marL="47625" marR="47625" marT="47625" marB="47625" anchor="ctr"/>
                </a:tc>
                <a:tc>
                  <a:txBody>
                    <a:bodyPr/>
                    <a:lstStyle/>
                    <a:p>
                      <a:pPr marL="0" marR="0" lvl="0" indent="0" algn="l" rtl="0">
                        <a:spcBef>
                          <a:spcPts val="0"/>
                        </a:spcBef>
                        <a:spcAft>
                          <a:spcPts val="0"/>
                        </a:spcAft>
                        <a:buNone/>
                      </a:pPr>
                      <a:r>
                        <a:rPr lang="en-US" sz="1200" b="0"/>
                        <a:t>R1 receives a packet with the destination IP address of PC1 and the source IP address of PC3. Just because R1 knows to forward the packet out its G0/0/0 interface, doesn’t necessarily mean that it knows how to forward packets originating from PC1 back to the remote network of PC3</a:t>
                      </a:r>
                      <a:endParaRPr/>
                    </a:p>
                  </a:txBody>
                  <a:tcPr marL="47625" marR="47625" marT="47625" marB="47625" anchor="ct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9"/>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Routing Table Entries</a:t>
            </a:r>
            <a:endParaRPr/>
          </a:p>
        </p:txBody>
      </p:sp>
      <p:sp>
        <p:nvSpPr>
          <p:cNvPr id="442" name="Google Shape;442;p29"/>
          <p:cNvSpPr txBox="1">
            <a:spLocks noGrp="1"/>
          </p:cNvSpPr>
          <p:nvPr>
            <p:ph type="body" idx="1"/>
          </p:nvPr>
        </p:nvSpPr>
        <p:spPr>
          <a:xfrm>
            <a:off x="111644" y="731837"/>
            <a:ext cx="4906924"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400"/>
              <a:buNone/>
            </a:pPr>
            <a:r>
              <a:rPr lang="en-US" sz="1400">
                <a:solidFill>
                  <a:srgbClr val="000000"/>
                </a:solidFill>
              </a:rPr>
              <a:t>In the figure, the numbers identify the following information:</a:t>
            </a:r>
            <a:endParaRPr/>
          </a:p>
          <a:p>
            <a:pPr marL="342900" lvl="0" indent="-342900" algn="l" rtl="0">
              <a:lnSpc>
                <a:spcPct val="100000"/>
              </a:lnSpc>
              <a:spcBef>
                <a:spcPts val="270"/>
              </a:spcBef>
              <a:spcAft>
                <a:spcPts val="0"/>
              </a:spcAft>
              <a:buSzPts val="1350"/>
              <a:buFont typeface="Arial"/>
              <a:buChar char="•"/>
            </a:pPr>
            <a:r>
              <a:rPr lang="en-US" sz="1350" b="1">
                <a:solidFill>
                  <a:srgbClr val="000000"/>
                </a:solidFill>
              </a:rPr>
              <a:t>Route source</a:t>
            </a:r>
            <a:r>
              <a:rPr lang="en-US" sz="1350">
                <a:solidFill>
                  <a:srgbClr val="000000"/>
                </a:solidFill>
              </a:rPr>
              <a:t> - This identifies how the route was learned.</a:t>
            </a:r>
            <a:endParaRPr/>
          </a:p>
          <a:p>
            <a:pPr marL="342900" lvl="0" indent="-342900" algn="l" rtl="0">
              <a:lnSpc>
                <a:spcPct val="100000"/>
              </a:lnSpc>
              <a:spcBef>
                <a:spcPts val="270"/>
              </a:spcBef>
              <a:spcAft>
                <a:spcPts val="0"/>
              </a:spcAft>
              <a:buSzPts val="1350"/>
              <a:buFont typeface="Arial"/>
              <a:buChar char="•"/>
            </a:pPr>
            <a:r>
              <a:rPr lang="en-US" sz="1350" b="1">
                <a:solidFill>
                  <a:srgbClr val="000000"/>
                </a:solidFill>
              </a:rPr>
              <a:t>Destination network (prefix and prefix length)</a:t>
            </a:r>
            <a:r>
              <a:rPr lang="en-US" sz="1350">
                <a:solidFill>
                  <a:srgbClr val="000000"/>
                </a:solidFill>
              </a:rPr>
              <a:t> - This identifies the address of the remote network.</a:t>
            </a:r>
            <a:endParaRPr/>
          </a:p>
          <a:p>
            <a:pPr marL="342900" lvl="0" indent="-342900" algn="l" rtl="0">
              <a:lnSpc>
                <a:spcPct val="100000"/>
              </a:lnSpc>
              <a:spcBef>
                <a:spcPts val="270"/>
              </a:spcBef>
              <a:spcAft>
                <a:spcPts val="0"/>
              </a:spcAft>
              <a:buSzPts val="1350"/>
              <a:buFont typeface="Arial"/>
              <a:buChar char="•"/>
            </a:pPr>
            <a:r>
              <a:rPr lang="en-US" sz="1350" b="1">
                <a:solidFill>
                  <a:srgbClr val="000000"/>
                </a:solidFill>
              </a:rPr>
              <a:t>Administrative distance</a:t>
            </a:r>
            <a:r>
              <a:rPr lang="en-US" sz="1350">
                <a:solidFill>
                  <a:srgbClr val="000000"/>
                </a:solidFill>
              </a:rPr>
              <a:t> - This identifies the trustworthiness of the route source. Lower values indicate preferred route source.</a:t>
            </a:r>
            <a:endParaRPr/>
          </a:p>
          <a:p>
            <a:pPr marL="342900" lvl="0" indent="-342900" algn="l" rtl="0">
              <a:lnSpc>
                <a:spcPct val="100000"/>
              </a:lnSpc>
              <a:spcBef>
                <a:spcPts val="270"/>
              </a:spcBef>
              <a:spcAft>
                <a:spcPts val="0"/>
              </a:spcAft>
              <a:buSzPts val="1350"/>
              <a:buFont typeface="Arial"/>
              <a:buChar char="•"/>
            </a:pPr>
            <a:r>
              <a:rPr lang="en-US" sz="1350" b="1">
                <a:solidFill>
                  <a:srgbClr val="000000"/>
                </a:solidFill>
              </a:rPr>
              <a:t>Metric</a:t>
            </a:r>
            <a:r>
              <a:rPr lang="en-US" sz="1350">
                <a:solidFill>
                  <a:srgbClr val="000000"/>
                </a:solidFill>
              </a:rPr>
              <a:t> - This identifies the value assigned to reach the remote network. Lower values indicate preferred routes.</a:t>
            </a:r>
            <a:endParaRPr/>
          </a:p>
          <a:p>
            <a:pPr marL="342900" lvl="0" indent="-342900" algn="l" rtl="0">
              <a:lnSpc>
                <a:spcPct val="100000"/>
              </a:lnSpc>
              <a:spcBef>
                <a:spcPts val="270"/>
              </a:spcBef>
              <a:spcAft>
                <a:spcPts val="0"/>
              </a:spcAft>
              <a:buSzPts val="1350"/>
              <a:buFont typeface="Arial"/>
              <a:buChar char="•"/>
            </a:pPr>
            <a:r>
              <a:rPr lang="en-US" sz="1350" b="1">
                <a:solidFill>
                  <a:srgbClr val="000000"/>
                </a:solidFill>
              </a:rPr>
              <a:t>Next-hop</a:t>
            </a:r>
            <a:r>
              <a:rPr lang="en-US" sz="1350">
                <a:solidFill>
                  <a:srgbClr val="000000"/>
                </a:solidFill>
              </a:rPr>
              <a:t> - This identifies the IP address of the next router to which the packet would be forwarded.</a:t>
            </a:r>
            <a:endParaRPr/>
          </a:p>
          <a:p>
            <a:pPr marL="342900" lvl="0" indent="-342900" algn="l" rtl="0">
              <a:lnSpc>
                <a:spcPct val="100000"/>
              </a:lnSpc>
              <a:spcBef>
                <a:spcPts val="270"/>
              </a:spcBef>
              <a:spcAft>
                <a:spcPts val="0"/>
              </a:spcAft>
              <a:buSzPts val="1350"/>
              <a:buFont typeface="Arial"/>
              <a:buChar char="•"/>
            </a:pPr>
            <a:r>
              <a:rPr lang="en-US" sz="1350" b="1">
                <a:solidFill>
                  <a:srgbClr val="000000"/>
                </a:solidFill>
              </a:rPr>
              <a:t>Route timestamp</a:t>
            </a:r>
            <a:r>
              <a:rPr lang="en-US" sz="1350">
                <a:solidFill>
                  <a:srgbClr val="000000"/>
                </a:solidFill>
              </a:rPr>
              <a:t> - This identifies how much time has passed since the route was learned.</a:t>
            </a:r>
            <a:endParaRPr/>
          </a:p>
          <a:p>
            <a:pPr marL="342900" lvl="0" indent="-342900" algn="l" rtl="0">
              <a:lnSpc>
                <a:spcPct val="100000"/>
              </a:lnSpc>
              <a:spcBef>
                <a:spcPts val="280"/>
              </a:spcBef>
              <a:spcAft>
                <a:spcPts val="0"/>
              </a:spcAft>
              <a:buSzPts val="1350"/>
              <a:buFont typeface="Arial"/>
              <a:buChar char="•"/>
            </a:pPr>
            <a:r>
              <a:rPr lang="en-US" sz="1350" b="1">
                <a:solidFill>
                  <a:srgbClr val="000000"/>
                </a:solidFill>
              </a:rPr>
              <a:t>Exit interface</a:t>
            </a:r>
            <a:r>
              <a:rPr lang="en-US" sz="1350">
                <a:solidFill>
                  <a:srgbClr val="000000"/>
                </a:solidFill>
              </a:rPr>
              <a:t> - This identifies the egress interface to use for outgoing packets to reach their final destination</a:t>
            </a:r>
            <a:r>
              <a:rPr lang="en-US" sz="1400">
                <a:solidFill>
                  <a:srgbClr val="000000"/>
                </a:solidFill>
              </a:rPr>
              <a:t>.</a:t>
            </a:r>
            <a:endParaRPr/>
          </a:p>
          <a:p>
            <a:pPr marL="342900" lvl="0" indent="-266700" algn="l" rtl="0">
              <a:lnSpc>
                <a:spcPct val="100000"/>
              </a:lnSpc>
              <a:spcBef>
                <a:spcPts val="240"/>
              </a:spcBef>
              <a:spcAft>
                <a:spcPts val="0"/>
              </a:spcAft>
              <a:buSzPts val="1200"/>
              <a:buFont typeface="Arial"/>
              <a:buNone/>
            </a:pPr>
            <a:endParaRPr sz="1200">
              <a:solidFill>
                <a:srgbClr val="000000"/>
              </a:solidFill>
            </a:endParaRPr>
          </a:p>
        </p:txBody>
      </p:sp>
      <p:pic>
        <p:nvPicPr>
          <p:cNvPr id="443" name="Google Shape;443;p29"/>
          <p:cNvPicPr preferRelativeResize="0"/>
          <p:nvPr/>
        </p:nvPicPr>
        <p:blipFill rotWithShape="1">
          <a:blip r:embed="rId3">
            <a:alphaModFix/>
          </a:blip>
          <a:srcRect/>
          <a:stretch/>
        </p:blipFill>
        <p:spPr>
          <a:xfrm>
            <a:off x="5018567" y="716759"/>
            <a:ext cx="4013790" cy="2744529"/>
          </a:xfrm>
          <a:prstGeom prst="rect">
            <a:avLst/>
          </a:prstGeom>
          <a:noFill/>
          <a:ln>
            <a:noFill/>
          </a:ln>
        </p:spPr>
      </p:pic>
      <p:sp>
        <p:nvSpPr>
          <p:cNvPr id="444" name="Google Shape;444;p29"/>
          <p:cNvSpPr txBox="1"/>
          <p:nvPr/>
        </p:nvSpPr>
        <p:spPr>
          <a:xfrm>
            <a:off x="5156642" y="3593271"/>
            <a:ext cx="3875714" cy="11695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000000"/>
                </a:solidFill>
                <a:latin typeface="Arial"/>
                <a:ea typeface="Arial"/>
                <a:cs typeface="Arial"/>
                <a:sym typeface="Arial"/>
              </a:rPr>
              <a:t>Note</a:t>
            </a:r>
            <a:r>
              <a:rPr lang="en-US" sz="1400">
                <a:solidFill>
                  <a:srgbClr val="000000"/>
                </a:solidFill>
                <a:latin typeface="Arial"/>
                <a:ea typeface="Arial"/>
                <a:cs typeface="Arial"/>
                <a:sym typeface="Arial"/>
              </a:rPr>
              <a:t>: The prefix length of the destination network specifies the minimum number of far-left bits that must match between the IP address of the packet and the destination network (prefix) for this route to be used.</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
          <p:cNvSpPr txBox="1">
            <a:spLocks noGrp="1"/>
          </p:cNvSpPr>
          <p:nvPr>
            <p:ph type="ctrTitle"/>
          </p:nvPr>
        </p:nvSpPr>
        <p:spPr>
          <a:xfrm>
            <a:off x="416425" y="1788160"/>
            <a:ext cx="7598042" cy="929640"/>
          </a:xfrm>
          <a:prstGeom prst="rect">
            <a:avLst/>
          </a:prstGeom>
          <a:noFill/>
          <a:ln>
            <a:noFill/>
          </a:ln>
        </p:spPr>
        <p:txBody>
          <a:bodyPr spcFirstLastPara="1" wrap="square" lIns="91400" tIns="45700" rIns="91400" bIns="45700" anchor="b" anchorCtr="0">
            <a:noAutofit/>
          </a:bodyPr>
          <a:lstStyle/>
          <a:p>
            <a:pPr marL="0" lvl="0" indent="0" algn="l" rtl="0">
              <a:lnSpc>
                <a:spcPct val="90000"/>
              </a:lnSpc>
              <a:spcBef>
                <a:spcPts val="0"/>
              </a:spcBef>
              <a:spcAft>
                <a:spcPts val="0"/>
              </a:spcAft>
              <a:buClr>
                <a:srgbClr val="AEE8FA"/>
              </a:buClr>
              <a:buSzPts val="4600"/>
              <a:buFont typeface="Arial"/>
              <a:buNone/>
            </a:pPr>
            <a:r>
              <a:rPr lang="en-US" dirty="0">
                <a:solidFill>
                  <a:srgbClr val="AEE8FA"/>
                </a:solidFill>
              </a:rPr>
              <a:t>14.1 Path Determination</a:t>
            </a:r>
            <a:endParaRPr dirty="0"/>
          </a:p>
        </p:txBody>
      </p:sp>
    </p:spTree>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Directly Connected Networks</a:t>
            </a:r>
            <a:endParaRPr/>
          </a:p>
        </p:txBody>
      </p:sp>
      <p:sp>
        <p:nvSpPr>
          <p:cNvPr id="451" name="Google Shape;451;p30"/>
          <p:cNvSpPr txBox="1">
            <a:spLocks noGrp="1"/>
          </p:cNvSpPr>
          <p:nvPr>
            <p:ph type="body" idx="1"/>
          </p:nvPr>
        </p:nvSpPr>
        <p:spPr>
          <a:xfrm>
            <a:off x="474662" y="731836"/>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To learn about any remote networks, the router must have at least one active interface configured with an IP address and subnet mask (prefix length). This is known as a directly connected network or a directly connected route. Routers add a directly connected route to its routing table when an interface is configured with an IP address and is activated.</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A directly connected network is denoted by a status code of </a:t>
            </a:r>
            <a:r>
              <a:rPr lang="en-US" sz="1600" b="1">
                <a:solidFill>
                  <a:srgbClr val="000000"/>
                </a:solidFill>
              </a:rPr>
              <a:t>C</a:t>
            </a:r>
            <a:r>
              <a:rPr lang="en-US" sz="1600">
                <a:solidFill>
                  <a:srgbClr val="000000"/>
                </a:solidFill>
              </a:rPr>
              <a:t> in the routing table. The route contains a network prefix and prefix length.</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The routing table also contains a local route for each of its directly connected networks, indicated by the status code of </a:t>
            </a:r>
            <a:r>
              <a:rPr lang="en-US" sz="1600" b="1">
                <a:solidFill>
                  <a:srgbClr val="000000"/>
                </a:solidFill>
              </a:rPr>
              <a:t>L</a:t>
            </a:r>
            <a:r>
              <a:rPr lang="en-US" sz="1600">
                <a:solidFill>
                  <a:srgbClr val="000000"/>
                </a:solidFill>
              </a:rPr>
              <a:t>. </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For IPv4 local routes the prefix length is /32 and for IPv6 local routes the prefix length is /128. This means the destination IP address of the packet must match all the bits in the local route for this route to be a match. The purpose of the local route is to efficiently determine when it receives a packet for the interface instead of a packet that needs to be forwarded.</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31"/>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Static Routes</a:t>
            </a:r>
            <a:endParaRPr/>
          </a:p>
        </p:txBody>
      </p:sp>
      <p:sp>
        <p:nvSpPr>
          <p:cNvPr id="458" name="Google Shape;458;p31"/>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After directly connected interfaces are configured and added to the routing table, static or dynamic routing can be implemented for accessing remote networks. Static routes are manually configured. They define an explicit path between two networking devices. They are not automatically updated and must be manually reconfigured if the network topology changes. </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Static routing has three primary uses:</a:t>
            </a:r>
            <a:endParaRPr/>
          </a:p>
          <a:p>
            <a:pPr marL="415984" lvl="1" indent="-342899" algn="l" rtl="0">
              <a:lnSpc>
                <a:spcPct val="95000"/>
              </a:lnSpc>
              <a:spcBef>
                <a:spcPts val="600"/>
              </a:spcBef>
              <a:spcAft>
                <a:spcPts val="0"/>
              </a:spcAft>
              <a:buSzPts val="1600"/>
              <a:buChar char="•"/>
            </a:pPr>
            <a:r>
              <a:rPr lang="en-US" sz="1600">
                <a:solidFill>
                  <a:srgbClr val="000000"/>
                </a:solidFill>
              </a:rPr>
              <a:t>It provides ease of routing table maintenance in smaller networks that are not expected to grow significantly.</a:t>
            </a:r>
            <a:endParaRPr/>
          </a:p>
          <a:p>
            <a:pPr marL="415984" lvl="1" indent="-342899" algn="l" rtl="0">
              <a:lnSpc>
                <a:spcPct val="95000"/>
              </a:lnSpc>
              <a:spcBef>
                <a:spcPts val="600"/>
              </a:spcBef>
              <a:spcAft>
                <a:spcPts val="0"/>
              </a:spcAft>
              <a:buSzPts val="1600"/>
              <a:buChar char="•"/>
            </a:pPr>
            <a:r>
              <a:rPr lang="en-US" sz="1600">
                <a:solidFill>
                  <a:srgbClr val="000000"/>
                </a:solidFill>
              </a:rPr>
              <a:t>It uses a single default route to represent a path to any network that does not have a more specific match with another route in the routing table. Default routes are used to send traffic to any destination beyond the next upstream router.</a:t>
            </a:r>
            <a:endParaRPr/>
          </a:p>
          <a:p>
            <a:pPr marL="415984" lvl="1" indent="-342899" algn="l" rtl="0">
              <a:lnSpc>
                <a:spcPct val="95000"/>
              </a:lnSpc>
              <a:spcBef>
                <a:spcPts val="600"/>
              </a:spcBef>
              <a:spcAft>
                <a:spcPts val="0"/>
              </a:spcAft>
              <a:buSzPts val="1600"/>
              <a:buChar char="•"/>
            </a:pPr>
            <a:r>
              <a:rPr lang="en-US" sz="1600">
                <a:solidFill>
                  <a:srgbClr val="000000"/>
                </a:solidFill>
              </a:rPr>
              <a:t>It routes to and from stub networks. A stub network is a network accessed by a single route, and the router has only one neighbor.</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32"/>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Static Routes in the IP Routing Table</a:t>
            </a:r>
            <a:endParaRPr/>
          </a:p>
        </p:txBody>
      </p:sp>
      <p:sp>
        <p:nvSpPr>
          <p:cNvPr id="465" name="Google Shape;465;p32"/>
          <p:cNvSpPr/>
          <p:nvPr/>
        </p:nvSpPr>
        <p:spPr>
          <a:xfrm>
            <a:off x="134224" y="731837"/>
            <a:ext cx="8508976"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rgbClr val="000000"/>
                </a:solidFill>
                <a:latin typeface="Arial"/>
                <a:ea typeface="Arial"/>
                <a:cs typeface="Arial"/>
                <a:sym typeface="Arial"/>
              </a:rPr>
              <a:t>The topology in the figure is simplified to show only one LAN attached to each router. The figure shows IPv4 and IPv6 static routes configured on R1 to reach the 10.0.4.0/24 and 2001:db8:acad:4::/64 networks on R2. </a:t>
            </a:r>
            <a:endParaRPr/>
          </a:p>
        </p:txBody>
      </p:sp>
      <p:pic>
        <p:nvPicPr>
          <p:cNvPr id="466" name="Google Shape;466;p32"/>
          <p:cNvPicPr preferRelativeResize="0">
            <a:picLocks noGrp="1"/>
          </p:cNvPicPr>
          <p:nvPr>
            <p:ph type="body" idx="1"/>
          </p:nvPr>
        </p:nvPicPr>
        <p:blipFill rotWithShape="1">
          <a:blip r:embed="rId3">
            <a:alphaModFix/>
          </a:blip>
          <a:srcRect/>
          <a:stretch/>
        </p:blipFill>
        <p:spPr>
          <a:xfrm>
            <a:off x="1505150" y="1695330"/>
            <a:ext cx="5930611" cy="30554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3"/>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Dynamic Routing Protocols</a:t>
            </a:r>
            <a:endParaRPr/>
          </a:p>
        </p:txBody>
      </p:sp>
      <p:sp>
        <p:nvSpPr>
          <p:cNvPr id="473" name="Google Shape;473;p33"/>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Dynamic routing protocols are used by routers to automatically share information about the reachability and status of remote networks. Dynamic routing protocols perform several activities, including network discovery and maintaining routing tables.</a:t>
            </a:r>
            <a:endParaRPr/>
          </a:p>
        </p:txBody>
      </p:sp>
      <p:pic>
        <p:nvPicPr>
          <p:cNvPr id="474" name="Google Shape;474;p33"/>
          <p:cNvPicPr preferRelativeResize="0"/>
          <p:nvPr/>
        </p:nvPicPr>
        <p:blipFill rotWithShape="1">
          <a:blip r:embed="rId3">
            <a:alphaModFix/>
          </a:blip>
          <a:srcRect/>
          <a:stretch/>
        </p:blipFill>
        <p:spPr>
          <a:xfrm>
            <a:off x="1792693" y="1681930"/>
            <a:ext cx="5558613" cy="334712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34"/>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Dynamic Routes in the Routing Table</a:t>
            </a:r>
            <a:endParaRPr/>
          </a:p>
        </p:txBody>
      </p:sp>
      <p:sp>
        <p:nvSpPr>
          <p:cNvPr id="481" name="Google Shape;481;p34"/>
          <p:cNvSpPr txBox="1">
            <a:spLocks noGrp="1"/>
          </p:cNvSpPr>
          <p:nvPr>
            <p:ph type="body" idx="1"/>
          </p:nvPr>
        </p:nvSpPr>
        <p:spPr>
          <a:xfrm>
            <a:off x="474662" y="731838"/>
            <a:ext cx="8280057" cy="1566746"/>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OSPF is now being used in our sample topology to dynamically learn all the networks connected to R1 and R2. The routing table entries use the status code of </a:t>
            </a:r>
            <a:r>
              <a:rPr lang="en-US" sz="1600" b="1">
                <a:solidFill>
                  <a:srgbClr val="000000"/>
                </a:solidFill>
              </a:rPr>
              <a:t>O</a:t>
            </a:r>
            <a:r>
              <a:rPr lang="en-US" sz="1600">
                <a:solidFill>
                  <a:srgbClr val="000000"/>
                </a:solidFill>
              </a:rPr>
              <a:t> to indicate the route was learned by the OSPF routing protocol. Both entries also include the IP address of the next-hop router, via </a:t>
            </a:r>
            <a:r>
              <a:rPr lang="en-US" sz="1600" i="1">
                <a:solidFill>
                  <a:srgbClr val="000000"/>
                </a:solidFill>
              </a:rPr>
              <a:t>ip-address</a:t>
            </a:r>
            <a:r>
              <a:rPr lang="en-US" sz="1600">
                <a:solidFill>
                  <a:srgbClr val="000000"/>
                </a:solidFill>
              </a:rPr>
              <a:t>.</a:t>
            </a:r>
            <a:endParaRPr/>
          </a:p>
          <a:p>
            <a:pPr marL="0" lvl="0" indent="0" algn="l" rtl="0">
              <a:lnSpc>
                <a:spcPct val="100000"/>
              </a:lnSpc>
              <a:spcBef>
                <a:spcPts val="280"/>
              </a:spcBef>
              <a:spcAft>
                <a:spcPts val="0"/>
              </a:spcAft>
              <a:buSzPts val="1400"/>
              <a:buNone/>
            </a:pPr>
            <a:r>
              <a:rPr lang="en-US" sz="1400" b="1">
                <a:solidFill>
                  <a:srgbClr val="000000"/>
                </a:solidFill>
              </a:rPr>
              <a:t>Note</a:t>
            </a:r>
            <a:r>
              <a:rPr lang="en-US" sz="1400">
                <a:solidFill>
                  <a:srgbClr val="000000"/>
                </a:solidFill>
              </a:rPr>
              <a:t>: IPv6 routing protocols use the link-local address of the next-hop router.</a:t>
            </a:r>
            <a:endParaRPr/>
          </a:p>
          <a:p>
            <a:pPr marL="0" lvl="0" indent="0" algn="l" rtl="0">
              <a:lnSpc>
                <a:spcPct val="100000"/>
              </a:lnSpc>
              <a:spcBef>
                <a:spcPts val="280"/>
              </a:spcBef>
              <a:spcAft>
                <a:spcPts val="0"/>
              </a:spcAft>
              <a:buSzPts val="1400"/>
              <a:buNone/>
            </a:pPr>
            <a:r>
              <a:rPr lang="en-US" sz="1400" b="1">
                <a:solidFill>
                  <a:srgbClr val="000000"/>
                </a:solidFill>
              </a:rPr>
              <a:t>Note</a:t>
            </a:r>
            <a:r>
              <a:rPr lang="en-US" sz="1400">
                <a:solidFill>
                  <a:srgbClr val="000000"/>
                </a:solidFill>
              </a:rPr>
              <a:t>: OSPF routing configuration for IPv4 and IPv6 is beyond the scope of this course.</a:t>
            </a:r>
            <a:endParaRPr/>
          </a:p>
          <a:p>
            <a:pPr marL="342900" lvl="0" indent="-241300" algn="l" rtl="0">
              <a:lnSpc>
                <a:spcPct val="100000"/>
              </a:lnSpc>
              <a:spcBef>
                <a:spcPts val="320"/>
              </a:spcBef>
              <a:spcAft>
                <a:spcPts val="0"/>
              </a:spcAft>
              <a:buSzPts val="1600"/>
              <a:buFont typeface="Arial"/>
              <a:buNone/>
            </a:pPr>
            <a:endParaRPr sz="1600">
              <a:solidFill>
                <a:srgbClr val="000000"/>
              </a:solidFill>
            </a:endParaRPr>
          </a:p>
        </p:txBody>
      </p:sp>
      <p:sp>
        <p:nvSpPr>
          <p:cNvPr id="482" name="Google Shape;482;p34"/>
          <p:cNvSpPr/>
          <p:nvPr/>
        </p:nvSpPr>
        <p:spPr>
          <a:xfrm>
            <a:off x="1108524" y="2369012"/>
            <a:ext cx="6926952" cy="2354491"/>
          </a:xfrm>
          <a:prstGeom prst="rect">
            <a:avLst/>
          </a:prstGeom>
          <a:solidFill>
            <a:srgbClr val="0000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R1# </a:t>
            </a:r>
            <a:r>
              <a:rPr lang="en-US" sz="1050" b="1">
                <a:solidFill>
                  <a:schemeClr val="lt1"/>
                </a:solidFill>
                <a:latin typeface="Courier New"/>
                <a:ea typeface="Courier New"/>
                <a:cs typeface="Courier New"/>
                <a:sym typeface="Courier New"/>
              </a:rPr>
              <a:t>show ip route</a:t>
            </a:r>
            <a:r>
              <a:rPr lang="en-US" sz="1050">
                <a:solidFill>
                  <a:schemeClr val="lt1"/>
                </a:solidFill>
                <a:latin typeface="Courier New"/>
                <a:ea typeface="Courier New"/>
                <a:cs typeface="Courier New"/>
                <a:sym typeface="Courier New"/>
              </a:rPr>
              <a:t>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Codes: L - local, C - connected, S - static, R - RIP, M - mobile, B - BGP D - EIGRP, EX - EIGRP external, </a:t>
            </a:r>
            <a:r>
              <a:rPr lang="en-US" sz="1050">
                <a:solidFill>
                  <a:srgbClr val="FFFF00"/>
                </a:solidFill>
                <a:latin typeface="Courier New"/>
                <a:ea typeface="Courier New"/>
                <a:cs typeface="Courier New"/>
                <a:sym typeface="Courier New"/>
              </a:rPr>
              <a:t>O - OSPF</a:t>
            </a:r>
            <a:r>
              <a:rPr lang="en-US" sz="1050">
                <a:solidFill>
                  <a:schemeClr val="lt1"/>
                </a:solidFill>
                <a:latin typeface="Courier New"/>
                <a:ea typeface="Courier New"/>
                <a:cs typeface="Courier New"/>
                <a:sym typeface="Courier New"/>
              </a:rPr>
              <a:t>, IA - OSPF inter area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(output omitted for brevity)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O 10.0.4.0/24 [110/50] via 10.0.3.2, 00:24:22, Serial0/1/1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O 10.0.5.0/24 [110/50] via 10.0.3.2, 00:24:15, Serial0/1/1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R1# </a:t>
            </a:r>
            <a:r>
              <a:rPr lang="en-US" sz="1050" b="1">
                <a:solidFill>
                  <a:schemeClr val="lt1"/>
                </a:solidFill>
                <a:latin typeface="Courier New"/>
                <a:ea typeface="Courier New"/>
                <a:cs typeface="Courier New"/>
                <a:sym typeface="Courier New"/>
              </a:rPr>
              <a:t>show ipv6 route</a:t>
            </a:r>
            <a:r>
              <a:rPr lang="en-US" sz="1050">
                <a:solidFill>
                  <a:schemeClr val="lt1"/>
                </a:solidFill>
                <a:latin typeface="Courier New"/>
                <a:ea typeface="Courier New"/>
                <a:cs typeface="Courier New"/>
                <a:sym typeface="Courier New"/>
              </a:rPr>
              <a:t>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IPv6 Routing Table - default - 10 entries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(Output omitted)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NDr - Redirect, RL - RPL, </a:t>
            </a:r>
            <a:r>
              <a:rPr lang="en-US" sz="1050">
                <a:solidFill>
                  <a:srgbClr val="FFFF00"/>
                </a:solidFill>
                <a:latin typeface="Courier New"/>
                <a:ea typeface="Courier New"/>
                <a:cs typeface="Courier New"/>
                <a:sym typeface="Courier New"/>
              </a:rPr>
              <a:t>O - OSPF Intra</a:t>
            </a:r>
            <a:r>
              <a:rPr lang="en-US" sz="1050">
                <a:solidFill>
                  <a:schemeClr val="lt1"/>
                </a:solidFill>
                <a:latin typeface="Courier New"/>
                <a:ea typeface="Courier New"/>
                <a:cs typeface="Courier New"/>
                <a:sym typeface="Courier New"/>
              </a:rPr>
              <a:t>, OI - OSPF Inter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O 2001:DB8:ACAD:4::/64 [110/50]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   via FE80::2:C, Serial0/1/1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O 2001:DB8:ACAD:5::/64 [110/50] </a:t>
            </a:r>
            <a:endParaRPr/>
          </a:p>
          <a:p>
            <a:pPr marL="0" marR="0" lvl="0" indent="0" algn="l" rtl="0">
              <a:spcBef>
                <a:spcPts val="0"/>
              </a:spcBef>
              <a:spcAft>
                <a:spcPts val="0"/>
              </a:spcAft>
              <a:buNone/>
            </a:pPr>
            <a:r>
              <a:rPr lang="en-US" sz="1050">
                <a:solidFill>
                  <a:schemeClr val="lt1"/>
                </a:solidFill>
                <a:latin typeface="Courier New"/>
                <a:ea typeface="Courier New"/>
                <a:cs typeface="Courier New"/>
                <a:sym typeface="Courier New"/>
              </a:rPr>
              <a:t>   via FE80::2:C, Serial0/1/1</a:t>
            </a:r>
            <a:endParaRPr sz="105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35"/>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Default Route</a:t>
            </a:r>
            <a:endParaRPr/>
          </a:p>
        </p:txBody>
      </p:sp>
      <p:sp>
        <p:nvSpPr>
          <p:cNvPr id="489" name="Google Shape;489;p35"/>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default route specifies a next-hop router to use when the routing table does not contain a specific route that matches the destination IP address. A default route can be either a static route or learned automatically from a dynamic routing protocol. A default route has an IPv4 route entry of 0.0.0.0/0 or an IPv6 route entry of ::/0. This means that zero or no bits need to match between the destination IP address and the default route.</a:t>
            </a:r>
            <a:endParaRPr/>
          </a:p>
          <a:p>
            <a:pPr marL="342900" lvl="0" indent="-241300" algn="l" rtl="0">
              <a:lnSpc>
                <a:spcPct val="100000"/>
              </a:lnSpc>
              <a:spcBef>
                <a:spcPts val="320"/>
              </a:spcBef>
              <a:spcAft>
                <a:spcPts val="0"/>
              </a:spcAft>
              <a:buSzPts val="1600"/>
              <a:buFont typeface="Arial"/>
              <a:buNone/>
            </a:pPr>
            <a:endParaRPr sz="1600">
              <a:solidFill>
                <a:srgbClr val="000000"/>
              </a:solidFill>
            </a:endParaRPr>
          </a:p>
        </p:txBody>
      </p:sp>
      <p:pic>
        <p:nvPicPr>
          <p:cNvPr id="490" name="Google Shape;490;p35"/>
          <p:cNvPicPr preferRelativeResize="0"/>
          <p:nvPr/>
        </p:nvPicPr>
        <p:blipFill rotWithShape="1">
          <a:blip r:embed="rId3">
            <a:alphaModFix/>
          </a:blip>
          <a:srcRect/>
          <a:stretch/>
        </p:blipFill>
        <p:spPr>
          <a:xfrm>
            <a:off x="1980296" y="2464307"/>
            <a:ext cx="4384896" cy="237882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36"/>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Structure of an IPv4 Routing Table</a:t>
            </a:r>
            <a:endParaRPr/>
          </a:p>
        </p:txBody>
      </p:sp>
      <p:sp>
        <p:nvSpPr>
          <p:cNvPr id="497" name="Google Shape;497;p36"/>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IPv4 was standardized using the now obsolete classful addressing architecture. The IPv4 routing table is organized using this same classful structure. Although the lookup process no longer uses classes, the structure of the IPv4 routing table still retains in this format.</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An indented entry is known as a child route. A route entry is indented if it is the subnet of a classful address (class A, B or C network). Directly connected networks will always be indented (child routes) because the local address of the interface is always entered in the routing table as a /32. The child route will include the route source and all the forwarding information such as the next-hop address. The classful network address of this subnet will be shown above the route entry, less indented, and without a source code. That route is known as a parent route.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37"/>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Structure of an IPv4 Routing Table</a:t>
            </a:r>
            <a:endParaRPr/>
          </a:p>
        </p:txBody>
      </p:sp>
      <p:sp>
        <p:nvSpPr>
          <p:cNvPr id="504" name="Google Shape;504;p37"/>
          <p:cNvSpPr txBox="1">
            <a:spLocks noGrp="1"/>
          </p:cNvSpPr>
          <p:nvPr>
            <p:ph type="body" idx="1"/>
          </p:nvPr>
        </p:nvSpPr>
        <p:spPr>
          <a:xfrm>
            <a:off x="474662" y="731837"/>
            <a:ext cx="4575803" cy="3689897"/>
          </a:xfrm>
          <a:prstGeom prst="rect">
            <a:avLst/>
          </a:prstGeom>
          <a:noFill/>
          <a:ln>
            <a:noFill/>
          </a:ln>
        </p:spPr>
        <p:txBody>
          <a:bodyPr spcFirstLastPara="1" wrap="square" lIns="91400" tIns="45700" rIns="91400" bIns="45700" anchor="t" anchorCtr="0">
            <a:noAutofit/>
          </a:bodyPr>
          <a:lstStyle/>
          <a:p>
            <a:pPr marL="285750" lvl="0" indent="-285750" algn="l" rtl="0">
              <a:lnSpc>
                <a:spcPct val="100000"/>
              </a:lnSpc>
              <a:spcBef>
                <a:spcPts val="0"/>
              </a:spcBef>
              <a:spcAft>
                <a:spcPts val="0"/>
              </a:spcAft>
              <a:buSzPts val="1400"/>
              <a:buFont typeface="Arial"/>
              <a:buChar char="•"/>
            </a:pPr>
            <a:r>
              <a:rPr lang="en-US" sz="1400">
                <a:solidFill>
                  <a:srgbClr val="000000"/>
                </a:solidFill>
              </a:rPr>
              <a:t>An indented entry is known as a </a:t>
            </a:r>
            <a:r>
              <a:rPr lang="en-US" sz="1400" b="1">
                <a:solidFill>
                  <a:srgbClr val="000000"/>
                </a:solidFill>
              </a:rPr>
              <a:t>child route</a:t>
            </a:r>
            <a:r>
              <a:rPr lang="en-US" sz="1400">
                <a:solidFill>
                  <a:srgbClr val="000000"/>
                </a:solidFill>
              </a:rPr>
              <a:t>. A route entry is indented if it is the subnet of a classful address (class A, B or C network). </a:t>
            </a:r>
            <a:endParaRPr/>
          </a:p>
          <a:p>
            <a:pPr marL="285750" lvl="0" indent="-285750" algn="l" rtl="0">
              <a:lnSpc>
                <a:spcPct val="100000"/>
              </a:lnSpc>
              <a:spcBef>
                <a:spcPts val="280"/>
              </a:spcBef>
              <a:spcAft>
                <a:spcPts val="0"/>
              </a:spcAft>
              <a:buSzPts val="1400"/>
              <a:buFont typeface="Arial"/>
              <a:buChar char="•"/>
            </a:pPr>
            <a:r>
              <a:rPr lang="en-US" sz="1400">
                <a:solidFill>
                  <a:srgbClr val="000000"/>
                </a:solidFill>
              </a:rPr>
              <a:t>Directly connected networks will always be indented (child routes) because the local address of the interface is always entered in the routing table as a /32. </a:t>
            </a:r>
            <a:endParaRPr/>
          </a:p>
          <a:p>
            <a:pPr marL="285750" lvl="0" indent="-285750" algn="l" rtl="0">
              <a:lnSpc>
                <a:spcPct val="100000"/>
              </a:lnSpc>
              <a:spcBef>
                <a:spcPts val="280"/>
              </a:spcBef>
              <a:spcAft>
                <a:spcPts val="0"/>
              </a:spcAft>
              <a:buSzPts val="1400"/>
              <a:buFont typeface="Arial"/>
              <a:buChar char="•"/>
            </a:pPr>
            <a:r>
              <a:rPr lang="en-US" sz="1400">
                <a:solidFill>
                  <a:srgbClr val="000000"/>
                </a:solidFill>
              </a:rPr>
              <a:t>The child route will include the route source and all the forwarding information such as the next-hop address. </a:t>
            </a:r>
            <a:endParaRPr/>
          </a:p>
          <a:p>
            <a:pPr marL="285750" lvl="0" indent="-285750" algn="l" rtl="0">
              <a:lnSpc>
                <a:spcPct val="100000"/>
              </a:lnSpc>
              <a:spcBef>
                <a:spcPts val="280"/>
              </a:spcBef>
              <a:spcAft>
                <a:spcPts val="0"/>
              </a:spcAft>
              <a:buSzPts val="1400"/>
              <a:buFont typeface="Arial"/>
              <a:buChar char="•"/>
            </a:pPr>
            <a:r>
              <a:rPr lang="en-US" sz="1400">
                <a:solidFill>
                  <a:srgbClr val="000000"/>
                </a:solidFill>
              </a:rPr>
              <a:t>The classful network address of this subnet will be shown above the route entry, less indented, and without a source code. That route is known as a </a:t>
            </a:r>
            <a:r>
              <a:rPr lang="en-US" sz="1400" b="1">
                <a:solidFill>
                  <a:srgbClr val="000000"/>
                </a:solidFill>
              </a:rPr>
              <a:t>parent route.</a:t>
            </a:r>
            <a:endParaRPr/>
          </a:p>
        </p:txBody>
      </p:sp>
      <p:sp>
        <p:nvSpPr>
          <p:cNvPr id="505" name="Google Shape;505;p37"/>
          <p:cNvSpPr/>
          <p:nvPr/>
        </p:nvSpPr>
        <p:spPr>
          <a:xfrm>
            <a:off x="5231218" y="773155"/>
            <a:ext cx="3588932" cy="3046988"/>
          </a:xfrm>
          <a:prstGeom prst="rect">
            <a:avLst/>
          </a:prstGeom>
          <a:solidFill>
            <a:srgbClr val="0000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Router# </a:t>
            </a:r>
            <a:r>
              <a:rPr lang="en-US" sz="1200" b="1">
                <a:solidFill>
                  <a:schemeClr val="lt1"/>
                </a:solidFill>
                <a:latin typeface="Courier New"/>
                <a:ea typeface="Courier New"/>
                <a:cs typeface="Courier New"/>
                <a:sym typeface="Courier New"/>
              </a:rPr>
              <a:t>show ip route</a:t>
            </a:r>
            <a:r>
              <a:rPr lang="en-US" sz="1200">
                <a:solidFill>
                  <a:schemeClr val="lt1"/>
                </a:solidFill>
                <a:latin typeface="Courier New"/>
                <a:ea typeface="Courier New"/>
                <a:cs typeface="Courier New"/>
                <a:sym typeface="Courier New"/>
              </a:rPr>
              <a:t> </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(Output omitted) </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   192.168.1.0/24 is variably..</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C    192.168.1.0/24 is direct..</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L    192.168.1.1/32 is direct..</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O    192.168.2.0/24 [110/65]..</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O    192.168.3.0/24 [110/65]..</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   192.168.12.0/24 is variab..</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C    192.168.12.0/30 is direct..</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L    192.168.12.1/32 is direct..</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   192.168.13.0/24 is variably..</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C    192.168.13.0/30 is direct..</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L    192.168.13.1/32 is direct..</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   192.168.23.0/30 is subnette..</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O    192.168.23.0/30 [110/128]..</a:t>
            </a:r>
            <a:endParaRPr/>
          </a:p>
          <a:p>
            <a:pPr marL="0" marR="0" lvl="0" indent="0" algn="l" rtl="0">
              <a:spcBef>
                <a:spcPts val="0"/>
              </a:spcBef>
              <a:spcAft>
                <a:spcPts val="0"/>
              </a:spcAft>
              <a:buNone/>
            </a:pPr>
            <a:r>
              <a:rPr lang="en-US" sz="1200">
                <a:solidFill>
                  <a:schemeClr val="lt1"/>
                </a:solidFill>
                <a:latin typeface="Courier New"/>
                <a:ea typeface="Courier New"/>
                <a:cs typeface="Courier New"/>
                <a:sym typeface="Courier New"/>
              </a:rPr>
              <a:t>Router#</a:t>
            </a:r>
            <a:endParaRPr sz="12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8"/>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Structure of an IPv6 Routing Table</a:t>
            </a:r>
            <a:endParaRPr/>
          </a:p>
        </p:txBody>
      </p:sp>
      <p:sp>
        <p:nvSpPr>
          <p:cNvPr id="512" name="Google Shape;512;p38"/>
          <p:cNvSpPr txBox="1">
            <a:spLocks noGrp="1"/>
          </p:cNvSpPr>
          <p:nvPr>
            <p:ph type="body" idx="1"/>
          </p:nvPr>
        </p:nvSpPr>
        <p:spPr>
          <a:xfrm>
            <a:off x="474662" y="731837"/>
            <a:ext cx="33849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concept of classful addressing was never part of IPv6, so the structure of an IPv6 routing table is very straight forward. Every IPv6 route entry is formatted and aligned the same way.</a:t>
            </a:r>
            <a:endParaRPr/>
          </a:p>
        </p:txBody>
      </p:sp>
      <p:sp>
        <p:nvSpPr>
          <p:cNvPr id="513" name="Google Shape;513;p38"/>
          <p:cNvSpPr/>
          <p:nvPr/>
        </p:nvSpPr>
        <p:spPr>
          <a:xfrm>
            <a:off x="3971703" y="731837"/>
            <a:ext cx="4373785" cy="3985706"/>
          </a:xfrm>
          <a:prstGeom prst="rect">
            <a:avLst/>
          </a:prstGeom>
          <a:solidFill>
            <a:srgbClr val="0000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R1# </a:t>
            </a:r>
            <a:r>
              <a:rPr lang="en-US" sz="1100" b="1">
                <a:solidFill>
                  <a:schemeClr val="lt1"/>
                </a:solidFill>
                <a:latin typeface="Courier New"/>
                <a:ea typeface="Courier New"/>
                <a:cs typeface="Courier New"/>
                <a:sym typeface="Courier New"/>
              </a:rPr>
              <a:t>show ipv6 route</a:t>
            </a:r>
            <a:r>
              <a:rPr lang="en-US" sz="1100">
                <a:solidFill>
                  <a:schemeClr val="lt1"/>
                </a:solidFill>
                <a:latin typeface="Courier New"/>
                <a:ea typeface="Courier New"/>
                <a:cs typeface="Courier New"/>
                <a:sym typeface="Courier New"/>
              </a:rPr>
              <a:t>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(output omitted for brevity)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OE2 ::/0 [110/1], tag 2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FE80::2:C, Serial0/0/1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C 2001:DB8:ACAD:1::/64 [0/0]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GigabitEthernet0/0/0, directly connected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L 2001:DB8:ACAD:1::1/128 [0/0]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GigabitEthernet0/0/0, receive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C 2001:DB8:ACAD:2::/64 [0/0]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GigabitEthernet0/0/1, directly connected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L 2001:DB8:ACAD:2::1/128 [0/0]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GigabitEthernet0/0/1, receive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C 2001:DB8:ACAD:3::/64 [0/0]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Serial0/1/1, directly connected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L 2001:DB8:ACAD:3::1/128 [0/0]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Serial0/1/1, receive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O 2001:DB8:ACAD:4::/64 [110/50]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FE80::2:C, Serial0/1/1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O 2001:DB8:ACAD:5::/64 [110/50]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FE80::2:C, Serial0/1/1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L FF00::/8 [0/0]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   via Null0, receive </a:t>
            </a:r>
            <a:endParaRPr/>
          </a:p>
          <a:p>
            <a:pPr marL="0" marR="0" lvl="0" indent="0" algn="l" rtl="0">
              <a:spcBef>
                <a:spcPts val="0"/>
              </a:spcBef>
              <a:spcAft>
                <a:spcPts val="0"/>
              </a:spcAft>
              <a:buNone/>
            </a:pPr>
            <a:r>
              <a:rPr lang="en-US" sz="1100">
                <a:solidFill>
                  <a:schemeClr val="lt1"/>
                </a:solidFill>
                <a:latin typeface="Courier New"/>
                <a:ea typeface="Courier New"/>
                <a:cs typeface="Courier New"/>
                <a:sym typeface="Courier New"/>
              </a:rPr>
              <a:t>R1#</a:t>
            </a:r>
            <a:endParaRPr sz="1100">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9"/>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Administrative Distance</a:t>
            </a:r>
            <a:endParaRPr/>
          </a:p>
        </p:txBody>
      </p:sp>
      <p:sp>
        <p:nvSpPr>
          <p:cNvPr id="520" name="Google Shape;520;p39"/>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A route entry for a specific network address (prefix and prefix length) can only appear once in the routing table. However, it is possible that the routing table learns about the same network address from more than one routing source. Except for very specific circumstances, only one dynamic routing protocol should be implemented on a router. Each routing protocol may decide on a different path to reach the destination based on the metric of that routing protocol.</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This raises a few questions, such as the following:</a:t>
            </a:r>
            <a:endParaRPr/>
          </a:p>
          <a:p>
            <a:pPr marL="415984" lvl="1" indent="-342899" algn="l" rtl="0">
              <a:lnSpc>
                <a:spcPct val="95000"/>
              </a:lnSpc>
              <a:spcBef>
                <a:spcPts val="600"/>
              </a:spcBef>
              <a:spcAft>
                <a:spcPts val="0"/>
              </a:spcAft>
              <a:buSzPts val="1400"/>
              <a:buFont typeface="Arial"/>
              <a:buChar char="•"/>
            </a:pPr>
            <a:r>
              <a:rPr lang="en-US">
                <a:solidFill>
                  <a:srgbClr val="000000"/>
                </a:solidFill>
              </a:rPr>
              <a:t>How does the router know which source to use?</a:t>
            </a:r>
            <a:endParaRPr/>
          </a:p>
          <a:p>
            <a:pPr marL="415984" lvl="1" indent="-342899" algn="l" rtl="0">
              <a:lnSpc>
                <a:spcPct val="95000"/>
              </a:lnSpc>
              <a:spcBef>
                <a:spcPts val="600"/>
              </a:spcBef>
              <a:spcAft>
                <a:spcPts val="0"/>
              </a:spcAft>
              <a:buSzPts val="1400"/>
              <a:buFont typeface="Arial"/>
              <a:buChar char="•"/>
            </a:pPr>
            <a:r>
              <a:rPr lang="en-US">
                <a:solidFill>
                  <a:srgbClr val="000000"/>
                </a:solidFill>
              </a:rPr>
              <a:t>Which route should it install in the routing table? </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Cisco IOS uses what is known as the administrative distance (AD) to determine the route to install into the IP routing table. The AD represents the "trustworthiness" of the route. The lower the AD, the more trustworthy the route source.</a:t>
            </a:r>
            <a:endParaRPr/>
          </a:p>
          <a:p>
            <a:pPr marL="342900" lvl="0" indent="-241300" algn="l" rtl="0">
              <a:lnSpc>
                <a:spcPct val="100000"/>
              </a:lnSpc>
              <a:spcBef>
                <a:spcPts val="320"/>
              </a:spcBef>
              <a:spcAft>
                <a:spcPts val="0"/>
              </a:spcAft>
              <a:buSzPts val="1600"/>
              <a:buFont typeface="Arial"/>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4"/>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Path Determination</a:t>
            </a:r>
            <a:br>
              <a:rPr lang="en-US"/>
            </a:br>
            <a:r>
              <a:rPr lang="en-US" sz="2400"/>
              <a:t>Two Functions of a Router</a:t>
            </a:r>
            <a:endParaRPr/>
          </a:p>
        </p:txBody>
      </p:sp>
      <p:sp>
        <p:nvSpPr>
          <p:cNvPr id="260" name="Google Shape;260;p4"/>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dirty="0">
                <a:solidFill>
                  <a:srgbClr val="000000"/>
                </a:solidFill>
              </a:rPr>
              <a:t>When a router </a:t>
            </a:r>
            <a:r>
              <a:rPr lang="en-US" sz="1600" b="1" dirty="0">
                <a:solidFill>
                  <a:srgbClr val="000000"/>
                </a:solidFill>
              </a:rPr>
              <a:t>receives</a:t>
            </a:r>
            <a:r>
              <a:rPr lang="en-US" sz="1600" dirty="0">
                <a:solidFill>
                  <a:srgbClr val="000000"/>
                </a:solidFill>
              </a:rPr>
              <a:t> an IP packet on one interface, it </a:t>
            </a:r>
            <a:r>
              <a:rPr lang="en-US" sz="1600" b="1" dirty="0">
                <a:solidFill>
                  <a:srgbClr val="000000"/>
                </a:solidFill>
              </a:rPr>
              <a:t>determines</a:t>
            </a:r>
            <a:r>
              <a:rPr lang="en-US" sz="1600" dirty="0">
                <a:solidFill>
                  <a:srgbClr val="000000"/>
                </a:solidFill>
              </a:rPr>
              <a:t> which </a:t>
            </a:r>
            <a:r>
              <a:rPr lang="en-US" sz="1600" b="1" dirty="0">
                <a:solidFill>
                  <a:srgbClr val="000000"/>
                </a:solidFill>
              </a:rPr>
              <a:t>interface</a:t>
            </a:r>
            <a:r>
              <a:rPr lang="en-US" sz="1600" dirty="0">
                <a:solidFill>
                  <a:srgbClr val="000000"/>
                </a:solidFill>
              </a:rPr>
              <a:t> to use to </a:t>
            </a:r>
            <a:r>
              <a:rPr lang="en-US" sz="1600" b="1" dirty="0">
                <a:solidFill>
                  <a:srgbClr val="000000"/>
                </a:solidFill>
              </a:rPr>
              <a:t>forward</a:t>
            </a:r>
            <a:r>
              <a:rPr lang="en-US" sz="1600" dirty="0">
                <a:solidFill>
                  <a:srgbClr val="000000"/>
                </a:solidFill>
              </a:rPr>
              <a:t> the packet to the </a:t>
            </a:r>
            <a:r>
              <a:rPr lang="en-US" sz="1600" b="1" dirty="0">
                <a:solidFill>
                  <a:srgbClr val="000000"/>
                </a:solidFill>
              </a:rPr>
              <a:t>destination</a:t>
            </a:r>
            <a:r>
              <a:rPr lang="en-US" sz="1600" dirty="0">
                <a:solidFill>
                  <a:srgbClr val="000000"/>
                </a:solidFill>
              </a:rPr>
              <a:t>. This is </a:t>
            </a:r>
            <a:r>
              <a:rPr lang="en-US" sz="1600" b="1" dirty="0">
                <a:solidFill>
                  <a:srgbClr val="000000"/>
                </a:solidFill>
              </a:rPr>
              <a:t>known</a:t>
            </a:r>
            <a:r>
              <a:rPr lang="en-US" sz="1600" dirty="0">
                <a:solidFill>
                  <a:srgbClr val="000000"/>
                </a:solidFill>
              </a:rPr>
              <a:t> as </a:t>
            </a:r>
            <a:r>
              <a:rPr lang="en-US" sz="1600" b="1" dirty="0">
                <a:solidFill>
                  <a:srgbClr val="000000"/>
                </a:solidFill>
              </a:rPr>
              <a:t>routing</a:t>
            </a:r>
            <a:r>
              <a:rPr lang="en-US" sz="1600" dirty="0">
                <a:solidFill>
                  <a:srgbClr val="000000"/>
                </a:solidFill>
              </a:rPr>
              <a:t>. The interface that the router uses to forward the packet may be the final destination, or it may be a network connected to another router that is used to reach the destination network. Each network that a router connects to typically requires a separate interface, but this may not always be the case.</a:t>
            </a:r>
            <a:endParaRPr dirty="0"/>
          </a:p>
          <a:p>
            <a:pPr marL="0" lvl="0" indent="0" algn="l" rtl="0">
              <a:lnSpc>
                <a:spcPct val="100000"/>
              </a:lnSpc>
              <a:spcBef>
                <a:spcPts val="320"/>
              </a:spcBef>
              <a:spcAft>
                <a:spcPts val="0"/>
              </a:spcAft>
              <a:buSzPts val="1600"/>
              <a:buNone/>
            </a:pPr>
            <a:endParaRPr sz="1600" dirty="0">
              <a:solidFill>
                <a:srgbClr val="000000"/>
              </a:solidFill>
            </a:endParaRPr>
          </a:p>
          <a:p>
            <a:pPr marL="0" lvl="0" indent="0" algn="l" rtl="0">
              <a:lnSpc>
                <a:spcPct val="100000"/>
              </a:lnSpc>
              <a:spcBef>
                <a:spcPts val="320"/>
              </a:spcBef>
              <a:spcAft>
                <a:spcPts val="0"/>
              </a:spcAft>
              <a:buSzPts val="1600"/>
              <a:buNone/>
            </a:pPr>
            <a:r>
              <a:rPr lang="en-US" sz="1600" dirty="0">
                <a:solidFill>
                  <a:srgbClr val="000000"/>
                </a:solidFill>
              </a:rPr>
              <a:t>The primary functions of a router are </a:t>
            </a:r>
            <a:r>
              <a:rPr lang="en-US" sz="1600" b="1" dirty="0">
                <a:solidFill>
                  <a:srgbClr val="000000"/>
                </a:solidFill>
              </a:rPr>
              <a:t>to determine the best path to forward packets </a:t>
            </a:r>
            <a:r>
              <a:rPr lang="en-US" sz="1600" dirty="0">
                <a:solidFill>
                  <a:srgbClr val="000000"/>
                </a:solidFill>
              </a:rPr>
              <a:t>based on the information in its routing table, and to </a:t>
            </a:r>
            <a:r>
              <a:rPr lang="en-US" sz="1600" b="1" dirty="0">
                <a:solidFill>
                  <a:srgbClr val="000000"/>
                </a:solidFill>
              </a:rPr>
              <a:t>forward packets toward their destination.</a:t>
            </a:r>
            <a:endParaRPr b="1" dirty="0"/>
          </a:p>
          <a:p>
            <a:pPr marL="342900" lvl="0" indent="-241300" algn="l" rtl="0">
              <a:lnSpc>
                <a:spcPct val="100000"/>
              </a:lnSpc>
              <a:spcBef>
                <a:spcPts val="320"/>
              </a:spcBef>
              <a:spcAft>
                <a:spcPts val="0"/>
              </a:spcAft>
              <a:buSzPts val="1600"/>
              <a:buFont typeface="Arial"/>
              <a:buNone/>
            </a:pPr>
            <a:endParaRPr sz="1600" dirty="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0"/>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IP Routing Table</a:t>
            </a:r>
            <a:br>
              <a:rPr lang="en-US"/>
            </a:br>
            <a:r>
              <a:rPr lang="en-US" sz="2400"/>
              <a:t>Administrative Distance (Cont.)</a:t>
            </a:r>
            <a:endParaRPr/>
          </a:p>
        </p:txBody>
      </p:sp>
      <p:sp>
        <p:nvSpPr>
          <p:cNvPr id="527" name="Google Shape;527;p40"/>
          <p:cNvSpPr txBox="1">
            <a:spLocks noGrp="1"/>
          </p:cNvSpPr>
          <p:nvPr>
            <p:ph type="body" idx="1"/>
          </p:nvPr>
        </p:nvSpPr>
        <p:spPr>
          <a:xfrm>
            <a:off x="474663" y="925033"/>
            <a:ext cx="3342426" cy="3496701"/>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table lists various routing protocols and their associated ADs.</a:t>
            </a:r>
            <a:endParaRPr/>
          </a:p>
        </p:txBody>
      </p:sp>
      <p:graphicFrame>
        <p:nvGraphicFramePr>
          <p:cNvPr id="528" name="Google Shape;528;p40"/>
          <p:cNvGraphicFramePr/>
          <p:nvPr/>
        </p:nvGraphicFramePr>
        <p:xfrm>
          <a:off x="4120223" y="970887"/>
          <a:ext cx="3000000" cy="3000000"/>
        </p:xfrm>
        <a:graphic>
          <a:graphicData uri="http://schemas.openxmlformats.org/drawingml/2006/table">
            <a:tbl>
              <a:tblPr firstRow="1" bandRow="1">
                <a:noFill/>
                <a:tableStyleId>{5CBF8457-67B7-4853-82DC-78215A451245}</a:tableStyleId>
              </a:tblPr>
              <a:tblGrid>
                <a:gridCol w="2177900">
                  <a:extLst>
                    <a:ext uri="{9D8B030D-6E8A-4147-A177-3AD203B41FA5}">
                      <a16:colId xmlns:a16="http://schemas.microsoft.com/office/drawing/2014/main" val="20000"/>
                    </a:ext>
                  </a:extLst>
                </a:gridCol>
                <a:gridCol w="2177900">
                  <a:extLst>
                    <a:ext uri="{9D8B030D-6E8A-4147-A177-3AD203B41FA5}">
                      <a16:colId xmlns:a16="http://schemas.microsoft.com/office/drawing/2014/main" val="20001"/>
                    </a:ext>
                  </a:extLst>
                </a:gridCol>
              </a:tblGrid>
              <a:tr h="291075">
                <a:tc>
                  <a:txBody>
                    <a:bodyPr/>
                    <a:lstStyle/>
                    <a:p>
                      <a:pPr marL="0" marR="0" lvl="0" indent="0" algn="l" rtl="0">
                        <a:spcBef>
                          <a:spcPts val="0"/>
                        </a:spcBef>
                        <a:spcAft>
                          <a:spcPts val="0"/>
                        </a:spcAft>
                        <a:buNone/>
                      </a:pPr>
                      <a:r>
                        <a:rPr lang="en-US" sz="1200"/>
                        <a:t>Route Source</a:t>
                      </a:r>
                      <a:endParaRPr/>
                    </a:p>
                  </a:txBody>
                  <a:tcPr marL="47625" marR="47625" marT="47625" marB="47625" anchor="ctr"/>
                </a:tc>
                <a:tc>
                  <a:txBody>
                    <a:bodyPr/>
                    <a:lstStyle/>
                    <a:p>
                      <a:pPr marL="0" marR="0" lvl="0" indent="0" algn="l" rtl="0">
                        <a:spcBef>
                          <a:spcPts val="0"/>
                        </a:spcBef>
                        <a:spcAft>
                          <a:spcPts val="0"/>
                        </a:spcAft>
                        <a:buNone/>
                      </a:pPr>
                      <a:r>
                        <a:rPr lang="en-US" sz="1200"/>
                        <a:t>Administrative Distance</a:t>
                      </a:r>
                      <a:endParaRPr/>
                    </a:p>
                  </a:txBody>
                  <a:tcPr marL="47625" marR="47625" marT="47625" marB="47625" anchor="ctr"/>
                </a:tc>
                <a:extLst>
                  <a:ext uri="{0D108BD9-81ED-4DB2-BD59-A6C34878D82A}">
                    <a16:rowId xmlns:a16="http://schemas.microsoft.com/office/drawing/2014/main" val="10000"/>
                  </a:ext>
                </a:extLst>
              </a:tr>
              <a:tr h="291075">
                <a:tc>
                  <a:txBody>
                    <a:bodyPr/>
                    <a:lstStyle/>
                    <a:p>
                      <a:pPr marL="0" marR="0" lvl="0" indent="0" algn="l" rtl="0">
                        <a:spcBef>
                          <a:spcPts val="0"/>
                        </a:spcBef>
                        <a:spcAft>
                          <a:spcPts val="0"/>
                        </a:spcAft>
                        <a:buNone/>
                      </a:pPr>
                      <a:r>
                        <a:rPr lang="en-US" sz="1200" b="0"/>
                        <a:t>Directly connected</a:t>
                      </a:r>
                      <a:endParaRPr/>
                    </a:p>
                  </a:txBody>
                  <a:tcPr marL="47625" marR="47625" marT="47625" marB="47625" anchor="ctr"/>
                </a:tc>
                <a:tc>
                  <a:txBody>
                    <a:bodyPr/>
                    <a:lstStyle/>
                    <a:p>
                      <a:pPr marL="0" marR="0" lvl="0" indent="0" algn="ctr" rtl="0">
                        <a:spcBef>
                          <a:spcPts val="0"/>
                        </a:spcBef>
                        <a:spcAft>
                          <a:spcPts val="0"/>
                        </a:spcAft>
                        <a:buNone/>
                      </a:pPr>
                      <a:r>
                        <a:rPr lang="en-US" sz="1200" b="0"/>
                        <a:t>0</a:t>
                      </a:r>
                      <a:endParaRPr/>
                    </a:p>
                  </a:txBody>
                  <a:tcPr marL="47625" marR="47625" marT="47625" marB="47625" anchor="ctr"/>
                </a:tc>
                <a:extLst>
                  <a:ext uri="{0D108BD9-81ED-4DB2-BD59-A6C34878D82A}">
                    <a16:rowId xmlns:a16="http://schemas.microsoft.com/office/drawing/2014/main" val="10001"/>
                  </a:ext>
                </a:extLst>
              </a:tr>
              <a:tr h="291075">
                <a:tc>
                  <a:txBody>
                    <a:bodyPr/>
                    <a:lstStyle/>
                    <a:p>
                      <a:pPr marL="0" marR="0" lvl="0" indent="0" algn="l" rtl="0">
                        <a:spcBef>
                          <a:spcPts val="0"/>
                        </a:spcBef>
                        <a:spcAft>
                          <a:spcPts val="0"/>
                        </a:spcAft>
                        <a:buNone/>
                      </a:pPr>
                      <a:r>
                        <a:rPr lang="en-US" sz="1200" b="0"/>
                        <a:t>Static route</a:t>
                      </a:r>
                      <a:endParaRPr/>
                    </a:p>
                  </a:txBody>
                  <a:tcPr marL="47625" marR="47625" marT="47625" marB="47625" anchor="ctr"/>
                </a:tc>
                <a:tc>
                  <a:txBody>
                    <a:bodyPr/>
                    <a:lstStyle/>
                    <a:p>
                      <a:pPr marL="0" marR="0" lvl="0" indent="0" algn="ctr" rtl="0">
                        <a:spcBef>
                          <a:spcPts val="0"/>
                        </a:spcBef>
                        <a:spcAft>
                          <a:spcPts val="0"/>
                        </a:spcAft>
                        <a:buNone/>
                      </a:pPr>
                      <a:r>
                        <a:rPr lang="en-US" sz="1200" b="0"/>
                        <a:t>1</a:t>
                      </a:r>
                      <a:endParaRPr/>
                    </a:p>
                  </a:txBody>
                  <a:tcPr marL="47625" marR="47625" marT="47625" marB="47625" anchor="ctr"/>
                </a:tc>
                <a:extLst>
                  <a:ext uri="{0D108BD9-81ED-4DB2-BD59-A6C34878D82A}">
                    <a16:rowId xmlns:a16="http://schemas.microsoft.com/office/drawing/2014/main" val="10002"/>
                  </a:ext>
                </a:extLst>
              </a:tr>
              <a:tr h="291075">
                <a:tc>
                  <a:txBody>
                    <a:bodyPr/>
                    <a:lstStyle/>
                    <a:p>
                      <a:pPr marL="0" marR="0" lvl="0" indent="0" algn="l" rtl="0">
                        <a:spcBef>
                          <a:spcPts val="0"/>
                        </a:spcBef>
                        <a:spcAft>
                          <a:spcPts val="0"/>
                        </a:spcAft>
                        <a:buNone/>
                      </a:pPr>
                      <a:r>
                        <a:rPr lang="en-US" sz="1200" b="0"/>
                        <a:t>EIGRP summary route</a:t>
                      </a:r>
                      <a:endParaRPr/>
                    </a:p>
                  </a:txBody>
                  <a:tcPr marL="47625" marR="47625" marT="47625" marB="47625" anchor="ctr"/>
                </a:tc>
                <a:tc>
                  <a:txBody>
                    <a:bodyPr/>
                    <a:lstStyle/>
                    <a:p>
                      <a:pPr marL="0" marR="0" lvl="0" indent="0" algn="ctr" rtl="0">
                        <a:spcBef>
                          <a:spcPts val="0"/>
                        </a:spcBef>
                        <a:spcAft>
                          <a:spcPts val="0"/>
                        </a:spcAft>
                        <a:buNone/>
                      </a:pPr>
                      <a:r>
                        <a:rPr lang="en-US" sz="1200" b="0"/>
                        <a:t>5</a:t>
                      </a:r>
                      <a:endParaRPr/>
                    </a:p>
                  </a:txBody>
                  <a:tcPr marL="47625" marR="47625" marT="47625" marB="47625" anchor="ctr"/>
                </a:tc>
                <a:extLst>
                  <a:ext uri="{0D108BD9-81ED-4DB2-BD59-A6C34878D82A}">
                    <a16:rowId xmlns:a16="http://schemas.microsoft.com/office/drawing/2014/main" val="10003"/>
                  </a:ext>
                </a:extLst>
              </a:tr>
              <a:tr h="291075">
                <a:tc>
                  <a:txBody>
                    <a:bodyPr/>
                    <a:lstStyle/>
                    <a:p>
                      <a:pPr marL="0" marR="0" lvl="0" indent="0" algn="l" rtl="0">
                        <a:spcBef>
                          <a:spcPts val="0"/>
                        </a:spcBef>
                        <a:spcAft>
                          <a:spcPts val="0"/>
                        </a:spcAft>
                        <a:buNone/>
                      </a:pPr>
                      <a:r>
                        <a:rPr lang="en-US" sz="1200" b="0"/>
                        <a:t>External BGP</a:t>
                      </a:r>
                      <a:endParaRPr/>
                    </a:p>
                  </a:txBody>
                  <a:tcPr marL="47625" marR="47625" marT="47625" marB="47625" anchor="ctr"/>
                </a:tc>
                <a:tc>
                  <a:txBody>
                    <a:bodyPr/>
                    <a:lstStyle/>
                    <a:p>
                      <a:pPr marL="0" marR="0" lvl="0" indent="0" algn="ctr" rtl="0">
                        <a:spcBef>
                          <a:spcPts val="0"/>
                        </a:spcBef>
                        <a:spcAft>
                          <a:spcPts val="0"/>
                        </a:spcAft>
                        <a:buNone/>
                      </a:pPr>
                      <a:r>
                        <a:rPr lang="en-US" sz="1200" b="0"/>
                        <a:t>20</a:t>
                      </a:r>
                      <a:endParaRPr/>
                    </a:p>
                  </a:txBody>
                  <a:tcPr marL="47625" marR="47625" marT="47625" marB="47625" anchor="ctr"/>
                </a:tc>
                <a:extLst>
                  <a:ext uri="{0D108BD9-81ED-4DB2-BD59-A6C34878D82A}">
                    <a16:rowId xmlns:a16="http://schemas.microsoft.com/office/drawing/2014/main" val="10004"/>
                  </a:ext>
                </a:extLst>
              </a:tr>
              <a:tr h="291075">
                <a:tc>
                  <a:txBody>
                    <a:bodyPr/>
                    <a:lstStyle/>
                    <a:p>
                      <a:pPr marL="0" marR="0" lvl="0" indent="0" algn="l" rtl="0">
                        <a:spcBef>
                          <a:spcPts val="0"/>
                        </a:spcBef>
                        <a:spcAft>
                          <a:spcPts val="0"/>
                        </a:spcAft>
                        <a:buNone/>
                      </a:pPr>
                      <a:r>
                        <a:rPr lang="en-US" sz="1200" b="0"/>
                        <a:t>Internal EIGRP</a:t>
                      </a:r>
                      <a:endParaRPr/>
                    </a:p>
                  </a:txBody>
                  <a:tcPr marL="47625" marR="47625" marT="47625" marB="47625" anchor="ctr"/>
                </a:tc>
                <a:tc>
                  <a:txBody>
                    <a:bodyPr/>
                    <a:lstStyle/>
                    <a:p>
                      <a:pPr marL="0" marR="0" lvl="0" indent="0" algn="ctr" rtl="0">
                        <a:spcBef>
                          <a:spcPts val="0"/>
                        </a:spcBef>
                        <a:spcAft>
                          <a:spcPts val="0"/>
                        </a:spcAft>
                        <a:buNone/>
                      </a:pPr>
                      <a:r>
                        <a:rPr lang="en-US" sz="1200" b="0"/>
                        <a:t>90</a:t>
                      </a:r>
                      <a:endParaRPr/>
                    </a:p>
                  </a:txBody>
                  <a:tcPr marL="47625" marR="47625" marT="47625" marB="47625" anchor="ctr"/>
                </a:tc>
                <a:extLst>
                  <a:ext uri="{0D108BD9-81ED-4DB2-BD59-A6C34878D82A}">
                    <a16:rowId xmlns:a16="http://schemas.microsoft.com/office/drawing/2014/main" val="10005"/>
                  </a:ext>
                </a:extLst>
              </a:tr>
              <a:tr h="291075">
                <a:tc>
                  <a:txBody>
                    <a:bodyPr/>
                    <a:lstStyle/>
                    <a:p>
                      <a:pPr marL="0" marR="0" lvl="0" indent="0" algn="l" rtl="0">
                        <a:spcBef>
                          <a:spcPts val="0"/>
                        </a:spcBef>
                        <a:spcAft>
                          <a:spcPts val="0"/>
                        </a:spcAft>
                        <a:buNone/>
                      </a:pPr>
                      <a:r>
                        <a:rPr lang="en-US" sz="1200" b="0"/>
                        <a:t>OSPF</a:t>
                      </a:r>
                      <a:endParaRPr/>
                    </a:p>
                  </a:txBody>
                  <a:tcPr marL="47625" marR="47625" marT="47625" marB="47625" anchor="ctr"/>
                </a:tc>
                <a:tc>
                  <a:txBody>
                    <a:bodyPr/>
                    <a:lstStyle/>
                    <a:p>
                      <a:pPr marL="0" marR="0" lvl="0" indent="0" algn="ctr" rtl="0">
                        <a:spcBef>
                          <a:spcPts val="0"/>
                        </a:spcBef>
                        <a:spcAft>
                          <a:spcPts val="0"/>
                        </a:spcAft>
                        <a:buNone/>
                      </a:pPr>
                      <a:r>
                        <a:rPr lang="en-US" sz="1200" b="0"/>
                        <a:t>110</a:t>
                      </a:r>
                      <a:endParaRPr/>
                    </a:p>
                  </a:txBody>
                  <a:tcPr marL="47625" marR="47625" marT="47625" marB="47625" anchor="ctr"/>
                </a:tc>
                <a:extLst>
                  <a:ext uri="{0D108BD9-81ED-4DB2-BD59-A6C34878D82A}">
                    <a16:rowId xmlns:a16="http://schemas.microsoft.com/office/drawing/2014/main" val="10006"/>
                  </a:ext>
                </a:extLst>
              </a:tr>
              <a:tr h="291075">
                <a:tc>
                  <a:txBody>
                    <a:bodyPr/>
                    <a:lstStyle/>
                    <a:p>
                      <a:pPr marL="0" marR="0" lvl="0" indent="0" algn="l" rtl="0">
                        <a:spcBef>
                          <a:spcPts val="0"/>
                        </a:spcBef>
                        <a:spcAft>
                          <a:spcPts val="0"/>
                        </a:spcAft>
                        <a:buNone/>
                      </a:pPr>
                      <a:r>
                        <a:rPr lang="en-US" sz="1200" b="0"/>
                        <a:t>IS-IS</a:t>
                      </a:r>
                      <a:endParaRPr/>
                    </a:p>
                  </a:txBody>
                  <a:tcPr marL="47625" marR="47625" marT="47625" marB="47625" anchor="ctr"/>
                </a:tc>
                <a:tc>
                  <a:txBody>
                    <a:bodyPr/>
                    <a:lstStyle/>
                    <a:p>
                      <a:pPr marL="0" marR="0" lvl="0" indent="0" algn="ctr" rtl="0">
                        <a:spcBef>
                          <a:spcPts val="0"/>
                        </a:spcBef>
                        <a:spcAft>
                          <a:spcPts val="0"/>
                        </a:spcAft>
                        <a:buNone/>
                      </a:pPr>
                      <a:r>
                        <a:rPr lang="en-US" sz="1200" b="0"/>
                        <a:t>115</a:t>
                      </a:r>
                      <a:endParaRPr/>
                    </a:p>
                  </a:txBody>
                  <a:tcPr marL="47625" marR="47625" marT="47625" marB="47625" anchor="ctr"/>
                </a:tc>
                <a:extLst>
                  <a:ext uri="{0D108BD9-81ED-4DB2-BD59-A6C34878D82A}">
                    <a16:rowId xmlns:a16="http://schemas.microsoft.com/office/drawing/2014/main" val="10007"/>
                  </a:ext>
                </a:extLst>
              </a:tr>
              <a:tr h="291075">
                <a:tc>
                  <a:txBody>
                    <a:bodyPr/>
                    <a:lstStyle/>
                    <a:p>
                      <a:pPr marL="0" marR="0" lvl="0" indent="0" algn="l" rtl="0">
                        <a:spcBef>
                          <a:spcPts val="0"/>
                        </a:spcBef>
                        <a:spcAft>
                          <a:spcPts val="0"/>
                        </a:spcAft>
                        <a:buNone/>
                      </a:pPr>
                      <a:r>
                        <a:rPr lang="en-US" sz="1200" b="0"/>
                        <a:t>RIP</a:t>
                      </a:r>
                      <a:endParaRPr/>
                    </a:p>
                  </a:txBody>
                  <a:tcPr marL="47625" marR="47625" marT="47625" marB="47625" anchor="ctr"/>
                </a:tc>
                <a:tc>
                  <a:txBody>
                    <a:bodyPr/>
                    <a:lstStyle/>
                    <a:p>
                      <a:pPr marL="0" marR="0" lvl="0" indent="0" algn="ctr" rtl="0">
                        <a:spcBef>
                          <a:spcPts val="0"/>
                        </a:spcBef>
                        <a:spcAft>
                          <a:spcPts val="0"/>
                        </a:spcAft>
                        <a:buNone/>
                      </a:pPr>
                      <a:r>
                        <a:rPr lang="en-US" sz="1200" b="0"/>
                        <a:t>120</a:t>
                      </a:r>
                      <a:endParaRPr/>
                    </a:p>
                  </a:txBody>
                  <a:tcPr marL="47625" marR="47625" marT="47625" marB="47625" anchor="ctr"/>
                </a:tc>
                <a:extLst>
                  <a:ext uri="{0D108BD9-81ED-4DB2-BD59-A6C34878D82A}">
                    <a16:rowId xmlns:a16="http://schemas.microsoft.com/office/drawing/2014/main" val="10008"/>
                  </a:ext>
                </a:extLst>
              </a:tr>
              <a:tr h="291075">
                <a:tc>
                  <a:txBody>
                    <a:bodyPr/>
                    <a:lstStyle/>
                    <a:p>
                      <a:pPr marL="0" marR="0" lvl="0" indent="0" algn="l" rtl="0">
                        <a:spcBef>
                          <a:spcPts val="0"/>
                        </a:spcBef>
                        <a:spcAft>
                          <a:spcPts val="0"/>
                        </a:spcAft>
                        <a:buNone/>
                      </a:pPr>
                      <a:r>
                        <a:rPr lang="en-US" sz="1200" b="0"/>
                        <a:t>External EIGRP</a:t>
                      </a:r>
                      <a:endParaRPr/>
                    </a:p>
                  </a:txBody>
                  <a:tcPr marL="47625" marR="47625" marT="47625" marB="47625" anchor="ctr"/>
                </a:tc>
                <a:tc>
                  <a:txBody>
                    <a:bodyPr/>
                    <a:lstStyle/>
                    <a:p>
                      <a:pPr marL="0" marR="0" lvl="0" indent="0" algn="ctr" rtl="0">
                        <a:spcBef>
                          <a:spcPts val="0"/>
                        </a:spcBef>
                        <a:spcAft>
                          <a:spcPts val="0"/>
                        </a:spcAft>
                        <a:buNone/>
                      </a:pPr>
                      <a:r>
                        <a:rPr lang="en-US" sz="1200" b="0"/>
                        <a:t>170</a:t>
                      </a:r>
                      <a:endParaRPr/>
                    </a:p>
                  </a:txBody>
                  <a:tcPr marL="47625" marR="47625" marT="47625" marB="47625" anchor="ctr"/>
                </a:tc>
                <a:extLst>
                  <a:ext uri="{0D108BD9-81ED-4DB2-BD59-A6C34878D82A}">
                    <a16:rowId xmlns:a16="http://schemas.microsoft.com/office/drawing/2014/main" val="10009"/>
                  </a:ext>
                </a:extLst>
              </a:tr>
              <a:tr h="291075">
                <a:tc>
                  <a:txBody>
                    <a:bodyPr/>
                    <a:lstStyle/>
                    <a:p>
                      <a:pPr marL="0" marR="0" lvl="0" indent="0" algn="l" rtl="0">
                        <a:spcBef>
                          <a:spcPts val="0"/>
                        </a:spcBef>
                        <a:spcAft>
                          <a:spcPts val="0"/>
                        </a:spcAft>
                        <a:buNone/>
                      </a:pPr>
                      <a:r>
                        <a:rPr lang="en-US" sz="1200" b="0"/>
                        <a:t>Internal BGP</a:t>
                      </a:r>
                      <a:endParaRPr/>
                    </a:p>
                  </a:txBody>
                  <a:tcPr marL="47625" marR="47625" marT="47625" marB="47625" anchor="ctr"/>
                </a:tc>
                <a:tc>
                  <a:txBody>
                    <a:bodyPr/>
                    <a:lstStyle/>
                    <a:p>
                      <a:pPr marL="0" marR="0" lvl="0" indent="0" algn="ctr" rtl="0">
                        <a:spcBef>
                          <a:spcPts val="0"/>
                        </a:spcBef>
                        <a:spcAft>
                          <a:spcPts val="0"/>
                        </a:spcAft>
                        <a:buNone/>
                      </a:pPr>
                      <a:r>
                        <a:rPr lang="en-US" sz="1200" b="0"/>
                        <a:t>200</a:t>
                      </a:r>
                      <a:endParaRPr/>
                    </a:p>
                  </a:txBody>
                  <a:tcPr marL="47625" marR="47625" marT="47625" marB="47625" anchor="ct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41"/>
          <p:cNvSpPr txBox="1">
            <a:spLocks noGrp="1"/>
          </p:cNvSpPr>
          <p:nvPr>
            <p:ph type="ctrTitle"/>
          </p:nvPr>
        </p:nvSpPr>
        <p:spPr>
          <a:xfrm>
            <a:off x="416425" y="1788160"/>
            <a:ext cx="7848344" cy="929640"/>
          </a:xfrm>
          <a:prstGeom prst="rect">
            <a:avLst/>
          </a:prstGeom>
          <a:noFill/>
          <a:ln>
            <a:noFill/>
          </a:ln>
        </p:spPr>
        <p:txBody>
          <a:bodyPr spcFirstLastPara="1" wrap="square" lIns="91400" tIns="45700" rIns="91400" bIns="45700" anchor="b" anchorCtr="0">
            <a:noAutofit/>
          </a:bodyPr>
          <a:lstStyle/>
          <a:p>
            <a:pPr marL="0" lvl="0" indent="0" algn="l" rtl="0">
              <a:lnSpc>
                <a:spcPct val="90000"/>
              </a:lnSpc>
              <a:spcBef>
                <a:spcPts val="0"/>
              </a:spcBef>
              <a:spcAft>
                <a:spcPts val="0"/>
              </a:spcAft>
              <a:buClr>
                <a:srgbClr val="AEE8FA"/>
              </a:buClr>
              <a:buSzPts val="4600"/>
              <a:buFont typeface="Arial"/>
              <a:buNone/>
            </a:pPr>
            <a:r>
              <a:rPr lang="en-US">
                <a:solidFill>
                  <a:srgbClr val="AEE8FA"/>
                </a:solidFill>
              </a:rPr>
              <a:t>14.5 Static and Dynamic Routing</a:t>
            </a:r>
            <a:endParaRPr/>
          </a:p>
        </p:txBody>
      </p:sp>
    </p:spTree>
  </p:cSld>
  <p:clrMapOvr>
    <a:masterClrMapping/>
  </p:clrMapOvr>
  <p:transition spd="slow">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42"/>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Static and Dynamic Routing</a:t>
            </a:r>
            <a:br>
              <a:rPr lang="en-US"/>
            </a:br>
            <a:r>
              <a:rPr lang="en-US" sz="2400"/>
              <a:t>Static or Dynamic?</a:t>
            </a:r>
            <a:endParaRPr/>
          </a:p>
        </p:txBody>
      </p:sp>
      <p:sp>
        <p:nvSpPr>
          <p:cNvPr id="541" name="Google Shape;541;p42"/>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Static and dynamic routing are not mutually exclusive. Rather, most networks use a combination of dynamic routing protocols and static routes.</a:t>
            </a:r>
            <a:endParaRPr/>
          </a:p>
          <a:p>
            <a:pPr marL="0" lvl="0" indent="0" algn="l" rtl="0">
              <a:lnSpc>
                <a:spcPct val="100000"/>
              </a:lnSpc>
              <a:spcBef>
                <a:spcPts val="320"/>
              </a:spcBef>
              <a:spcAft>
                <a:spcPts val="0"/>
              </a:spcAft>
              <a:buSzPts val="1600"/>
              <a:buNone/>
            </a:pPr>
            <a:endParaRPr sz="1600" b="1">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Static routes are commonly used in the following scenarios:</a:t>
            </a:r>
            <a:endParaRPr/>
          </a:p>
          <a:p>
            <a:pPr marL="358835" lvl="1" indent="-285750" algn="l" rtl="0">
              <a:lnSpc>
                <a:spcPct val="95000"/>
              </a:lnSpc>
              <a:spcBef>
                <a:spcPts val="600"/>
              </a:spcBef>
              <a:spcAft>
                <a:spcPts val="0"/>
              </a:spcAft>
              <a:buSzPts val="1600"/>
              <a:buFont typeface="Arial"/>
              <a:buChar char="•"/>
            </a:pPr>
            <a:r>
              <a:rPr lang="en-US" sz="1600">
                <a:solidFill>
                  <a:srgbClr val="000000"/>
                </a:solidFill>
              </a:rPr>
              <a:t>As a default route forwarding packets to a service provider</a:t>
            </a:r>
            <a:endParaRPr/>
          </a:p>
          <a:p>
            <a:pPr marL="358835" lvl="1" indent="-285750" algn="l" rtl="0">
              <a:lnSpc>
                <a:spcPct val="95000"/>
              </a:lnSpc>
              <a:spcBef>
                <a:spcPts val="600"/>
              </a:spcBef>
              <a:spcAft>
                <a:spcPts val="0"/>
              </a:spcAft>
              <a:buSzPts val="1600"/>
              <a:buFont typeface="Arial"/>
              <a:buChar char="•"/>
            </a:pPr>
            <a:r>
              <a:rPr lang="en-US" sz="1600">
                <a:solidFill>
                  <a:srgbClr val="000000"/>
                </a:solidFill>
              </a:rPr>
              <a:t>For routes outside the routing domain and not learned by the dynamic routing protocol</a:t>
            </a:r>
            <a:endParaRPr/>
          </a:p>
          <a:p>
            <a:pPr marL="358835" lvl="1" indent="-285750" algn="l" rtl="0">
              <a:lnSpc>
                <a:spcPct val="95000"/>
              </a:lnSpc>
              <a:spcBef>
                <a:spcPts val="600"/>
              </a:spcBef>
              <a:spcAft>
                <a:spcPts val="0"/>
              </a:spcAft>
              <a:buSzPts val="1600"/>
              <a:buFont typeface="Arial"/>
              <a:buChar char="•"/>
            </a:pPr>
            <a:r>
              <a:rPr lang="en-US" sz="1600">
                <a:solidFill>
                  <a:srgbClr val="000000"/>
                </a:solidFill>
              </a:rPr>
              <a:t>When the network administrator wants to explicitly define the path for a specific network</a:t>
            </a:r>
            <a:endParaRPr/>
          </a:p>
          <a:p>
            <a:pPr marL="358835" lvl="1" indent="-285750" algn="l" rtl="0">
              <a:lnSpc>
                <a:spcPct val="95000"/>
              </a:lnSpc>
              <a:spcBef>
                <a:spcPts val="600"/>
              </a:spcBef>
              <a:spcAft>
                <a:spcPts val="0"/>
              </a:spcAft>
              <a:buSzPts val="1600"/>
              <a:buFont typeface="Arial"/>
              <a:buChar char="•"/>
            </a:pPr>
            <a:r>
              <a:rPr lang="en-US" sz="1600">
                <a:solidFill>
                  <a:srgbClr val="000000"/>
                </a:solidFill>
              </a:rPr>
              <a:t>For routing between stub networks</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Static routes are useful for smaller networks with only one path to an outside network. They also provide security in a larger network for certain types of traffic, or links to other networks that need more control.</a:t>
            </a:r>
            <a:endParaRPr/>
          </a:p>
          <a:p>
            <a:pPr marL="285750" lvl="0" indent="-184150" algn="l" rtl="0">
              <a:lnSpc>
                <a:spcPct val="100000"/>
              </a:lnSpc>
              <a:spcBef>
                <a:spcPts val="320"/>
              </a:spcBef>
              <a:spcAft>
                <a:spcPts val="0"/>
              </a:spcAft>
              <a:buSzPts val="1600"/>
              <a:buFont typeface="Arial"/>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43"/>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Static and Dynamic Routing</a:t>
            </a:r>
            <a:br>
              <a:rPr lang="en-US"/>
            </a:br>
            <a:r>
              <a:rPr lang="en-US" sz="2400"/>
              <a:t>Static or Dynamic? (Cont.)</a:t>
            </a:r>
            <a:endParaRPr/>
          </a:p>
        </p:txBody>
      </p:sp>
      <p:sp>
        <p:nvSpPr>
          <p:cNvPr id="548" name="Google Shape;548;p43"/>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Dynamic routing protocols are implemented in any type of network consisting of more than just a few routers. Dynamic routing protocols are scalable and automatically determine better routes if there is a change in the topology.</a:t>
            </a:r>
            <a:endParaRPr/>
          </a:p>
          <a:p>
            <a:pPr marL="0" lvl="0" indent="0" algn="l" rtl="0">
              <a:lnSpc>
                <a:spcPct val="100000"/>
              </a:lnSpc>
              <a:spcBef>
                <a:spcPts val="320"/>
              </a:spcBef>
              <a:spcAft>
                <a:spcPts val="0"/>
              </a:spcAft>
              <a:buSzPts val="1600"/>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Dynamic routing protocols are commonly used in the following scenarios:</a:t>
            </a:r>
            <a:endParaRPr/>
          </a:p>
          <a:p>
            <a:pPr marL="415984" lvl="1" indent="-342899" algn="l" rtl="0">
              <a:lnSpc>
                <a:spcPct val="95000"/>
              </a:lnSpc>
              <a:spcBef>
                <a:spcPts val="600"/>
              </a:spcBef>
              <a:spcAft>
                <a:spcPts val="0"/>
              </a:spcAft>
              <a:buSzPts val="1400"/>
              <a:buFont typeface="Arial"/>
              <a:buChar char="•"/>
            </a:pPr>
            <a:r>
              <a:rPr lang="en-US">
                <a:solidFill>
                  <a:srgbClr val="000000"/>
                </a:solidFill>
              </a:rPr>
              <a:t>In networks consisting of more than just a few routers</a:t>
            </a:r>
            <a:endParaRPr/>
          </a:p>
          <a:p>
            <a:pPr marL="415984" lvl="1" indent="-342899" algn="l" rtl="0">
              <a:lnSpc>
                <a:spcPct val="95000"/>
              </a:lnSpc>
              <a:spcBef>
                <a:spcPts val="600"/>
              </a:spcBef>
              <a:spcAft>
                <a:spcPts val="0"/>
              </a:spcAft>
              <a:buSzPts val="1400"/>
              <a:buFont typeface="Arial"/>
              <a:buChar char="•"/>
            </a:pPr>
            <a:r>
              <a:rPr lang="en-US">
                <a:solidFill>
                  <a:srgbClr val="000000"/>
                </a:solidFill>
              </a:rPr>
              <a:t>When a change in the network topology requires the network to automatically determine another path</a:t>
            </a:r>
            <a:endParaRPr/>
          </a:p>
          <a:p>
            <a:pPr marL="415984" lvl="1" indent="-342899" algn="l" rtl="0">
              <a:lnSpc>
                <a:spcPct val="95000"/>
              </a:lnSpc>
              <a:spcBef>
                <a:spcPts val="600"/>
              </a:spcBef>
              <a:spcAft>
                <a:spcPts val="0"/>
              </a:spcAft>
              <a:buSzPts val="1400"/>
              <a:buFont typeface="Arial"/>
              <a:buChar char="•"/>
            </a:pPr>
            <a:r>
              <a:rPr lang="en-US">
                <a:solidFill>
                  <a:srgbClr val="000000"/>
                </a:solidFill>
              </a:rPr>
              <a:t>For scalability. As the network grows, the dynamic routing protocol automatically learns about any new networks.</a:t>
            </a:r>
            <a:endParaRPr/>
          </a:p>
          <a:p>
            <a:pPr marL="73085" lvl="1" indent="0" algn="l" rtl="0">
              <a:lnSpc>
                <a:spcPct val="95000"/>
              </a:lnSpc>
              <a:spcBef>
                <a:spcPts val="600"/>
              </a:spcBef>
              <a:spcAft>
                <a:spcPts val="0"/>
              </a:spcAft>
              <a:buSzPts val="1400"/>
              <a:buNone/>
            </a:pPr>
            <a:endParaRPr>
              <a:solidFill>
                <a:srgbClr val="000000"/>
              </a:solidFill>
            </a:endParaRPr>
          </a:p>
          <a:p>
            <a:pPr marL="415984" lvl="1" indent="-253999" algn="l" rtl="0">
              <a:lnSpc>
                <a:spcPct val="95000"/>
              </a:lnSpc>
              <a:spcBef>
                <a:spcPts val="600"/>
              </a:spcBef>
              <a:spcAft>
                <a:spcPts val="0"/>
              </a:spcAft>
              <a:buSzPts val="1400"/>
              <a:buFont typeface="Arial"/>
              <a:buNone/>
            </a:pPr>
            <a:endParaRPr>
              <a:solidFill>
                <a:srgbClr val="000000"/>
              </a:solidFill>
            </a:endParaRPr>
          </a:p>
          <a:p>
            <a:pPr marL="285750" lvl="0" indent="-184150" algn="l" rtl="0">
              <a:lnSpc>
                <a:spcPct val="100000"/>
              </a:lnSpc>
              <a:spcBef>
                <a:spcPts val="320"/>
              </a:spcBef>
              <a:spcAft>
                <a:spcPts val="0"/>
              </a:spcAft>
              <a:buSzPts val="1600"/>
              <a:buFont typeface="Arial"/>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44"/>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Static and Dynamic Routing</a:t>
            </a:r>
            <a:br>
              <a:rPr lang="en-US"/>
            </a:br>
            <a:r>
              <a:rPr lang="en-US" sz="2400"/>
              <a:t>Static or Dynamic? (Cont.)</a:t>
            </a:r>
            <a:endParaRPr/>
          </a:p>
        </p:txBody>
      </p:sp>
      <p:sp>
        <p:nvSpPr>
          <p:cNvPr id="555" name="Google Shape;555;p44"/>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table shows a comparison of some the differences between dynamic and static routing.</a:t>
            </a:r>
            <a:endParaRPr/>
          </a:p>
        </p:txBody>
      </p:sp>
      <p:graphicFrame>
        <p:nvGraphicFramePr>
          <p:cNvPr id="556" name="Google Shape;556;p44"/>
          <p:cNvGraphicFramePr/>
          <p:nvPr/>
        </p:nvGraphicFramePr>
        <p:xfrm>
          <a:off x="648586" y="1348077"/>
          <a:ext cx="3000000" cy="3000000"/>
        </p:xfrm>
        <a:graphic>
          <a:graphicData uri="http://schemas.openxmlformats.org/drawingml/2006/table">
            <a:tbl>
              <a:tblPr firstRow="1" bandRow="1">
                <a:noFill/>
                <a:tableStyleId>{5CBF8457-67B7-4853-82DC-78215A451245}</a:tableStyleId>
              </a:tblPr>
              <a:tblGrid>
                <a:gridCol w="2115875">
                  <a:extLst>
                    <a:ext uri="{9D8B030D-6E8A-4147-A177-3AD203B41FA5}">
                      <a16:colId xmlns:a16="http://schemas.microsoft.com/office/drawing/2014/main" val="20000"/>
                    </a:ext>
                  </a:extLst>
                </a:gridCol>
                <a:gridCol w="2796375">
                  <a:extLst>
                    <a:ext uri="{9D8B030D-6E8A-4147-A177-3AD203B41FA5}">
                      <a16:colId xmlns:a16="http://schemas.microsoft.com/office/drawing/2014/main" val="20001"/>
                    </a:ext>
                  </a:extLst>
                </a:gridCol>
                <a:gridCol w="2784650">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1400"/>
                        <a:t>Feature</a:t>
                      </a:r>
                      <a:endParaRPr/>
                    </a:p>
                  </a:txBody>
                  <a:tcPr marL="47625" marR="47625" marT="47625" marB="47625" anchor="ctr"/>
                </a:tc>
                <a:tc>
                  <a:txBody>
                    <a:bodyPr/>
                    <a:lstStyle/>
                    <a:p>
                      <a:pPr marL="0" marR="0" lvl="0" indent="0" algn="l" rtl="0">
                        <a:spcBef>
                          <a:spcPts val="0"/>
                        </a:spcBef>
                        <a:spcAft>
                          <a:spcPts val="0"/>
                        </a:spcAft>
                        <a:buNone/>
                      </a:pPr>
                      <a:r>
                        <a:rPr lang="en-US" sz="1400"/>
                        <a:t>Dynamic Routing</a:t>
                      </a:r>
                      <a:endParaRPr/>
                    </a:p>
                  </a:txBody>
                  <a:tcPr marL="47625" marR="47625" marT="47625" marB="47625" anchor="ctr"/>
                </a:tc>
                <a:tc>
                  <a:txBody>
                    <a:bodyPr/>
                    <a:lstStyle/>
                    <a:p>
                      <a:pPr marL="0" marR="0" lvl="0" indent="0" algn="l" rtl="0">
                        <a:spcBef>
                          <a:spcPts val="0"/>
                        </a:spcBef>
                        <a:spcAft>
                          <a:spcPts val="0"/>
                        </a:spcAft>
                        <a:buNone/>
                      </a:pPr>
                      <a:r>
                        <a:rPr lang="en-US" sz="1400"/>
                        <a:t>Static Routing</a:t>
                      </a:r>
                      <a:endParaRPr/>
                    </a:p>
                  </a:txBody>
                  <a:tcPr marL="47625" marR="47625" marT="47625" marB="47625" anchor="ct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400" b="0">
                          <a:solidFill>
                            <a:schemeClr val="lt1"/>
                          </a:solidFill>
                        </a:rPr>
                        <a:t>Configuration complexity</a:t>
                      </a:r>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a:t>Independent of network size</a:t>
                      </a:r>
                      <a:endParaRPr/>
                    </a:p>
                  </a:txBody>
                  <a:tcPr marL="47625" marR="47625" marT="47625" marB="47625" anchor="ctr"/>
                </a:tc>
                <a:tc>
                  <a:txBody>
                    <a:bodyPr/>
                    <a:lstStyle/>
                    <a:p>
                      <a:pPr marL="0" marR="0" lvl="0" indent="0" algn="l" rtl="0">
                        <a:spcBef>
                          <a:spcPts val="0"/>
                        </a:spcBef>
                        <a:spcAft>
                          <a:spcPts val="0"/>
                        </a:spcAft>
                        <a:buNone/>
                      </a:pPr>
                      <a:r>
                        <a:rPr lang="en-US" sz="1400" b="0"/>
                        <a:t>Increases with network size</a:t>
                      </a:r>
                      <a:endParaRPr/>
                    </a:p>
                  </a:txBody>
                  <a:tcPr marL="47625" marR="47625" marT="47625" marB="476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400" b="0">
                          <a:solidFill>
                            <a:schemeClr val="lt1"/>
                          </a:solidFill>
                        </a:rPr>
                        <a:t>Topology changes</a:t>
                      </a:r>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a:t>Automatically adapts to topology changes</a:t>
                      </a:r>
                      <a:endParaRPr/>
                    </a:p>
                  </a:txBody>
                  <a:tcPr marL="47625" marR="47625" marT="47625" marB="47625" anchor="ctr"/>
                </a:tc>
                <a:tc>
                  <a:txBody>
                    <a:bodyPr/>
                    <a:lstStyle/>
                    <a:p>
                      <a:pPr marL="0" marR="0" lvl="0" indent="0" algn="l" rtl="0">
                        <a:spcBef>
                          <a:spcPts val="0"/>
                        </a:spcBef>
                        <a:spcAft>
                          <a:spcPts val="0"/>
                        </a:spcAft>
                        <a:buNone/>
                      </a:pPr>
                      <a:r>
                        <a:rPr lang="en-US" sz="1400" b="0"/>
                        <a:t>Administrator intervention required</a:t>
                      </a:r>
                      <a:endParaRPr/>
                    </a:p>
                  </a:txBody>
                  <a:tcPr marL="47625" marR="47625" marT="47625" marB="47625" anchor="ct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400" b="0">
                          <a:solidFill>
                            <a:schemeClr val="lt1"/>
                          </a:solidFill>
                        </a:rPr>
                        <a:t>Scalability</a:t>
                      </a:r>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a:t>Suitable for simple to complex network topologies</a:t>
                      </a:r>
                      <a:endParaRPr/>
                    </a:p>
                  </a:txBody>
                  <a:tcPr marL="47625" marR="47625" marT="47625" marB="47625" anchor="ctr"/>
                </a:tc>
                <a:tc>
                  <a:txBody>
                    <a:bodyPr/>
                    <a:lstStyle/>
                    <a:p>
                      <a:pPr marL="0" marR="0" lvl="0" indent="0" algn="l" rtl="0">
                        <a:spcBef>
                          <a:spcPts val="0"/>
                        </a:spcBef>
                        <a:spcAft>
                          <a:spcPts val="0"/>
                        </a:spcAft>
                        <a:buNone/>
                      </a:pPr>
                      <a:r>
                        <a:rPr lang="en-US" sz="1400" b="0"/>
                        <a:t>Suitable for simple topologies</a:t>
                      </a:r>
                      <a:endParaRPr/>
                    </a:p>
                  </a:txBody>
                  <a:tcPr marL="47625" marR="47625" marT="47625" marB="47625" anchor="ct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400" b="0">
                          <a:solidFill>
                            <a:schemeClr val="lt1"/>
                          </a:solidFill>
                        </a:rPr>
                        <a:t>Security</a:t>
                      </a:r>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a:t>Security must be configured</a:t>
                      </a:r>
                      <a:endParaRPr/>
                    </a:p>
                  </a:txBody>
                  <a:tcPr marL="47625" marR="47625" marT="47625" marB="47625" anchor="ctr"/>
                </a:tc>
                <a:tc>
                  <a:txBody>
                    <a:bodyPr/>
                    <a:lstStyle/>
                    <a:p>
                      <a:pPr marL="0" marR="0" lvl="0" indent="0" algn="l" rtl="0">
                        <a:spcBef>
                          <a:spcPts val="0"/>
                        </a:spcBef>
                        <a:spcAft>
                          <a:spcPts val="0"/>
                        </a:spcAft>
                        <a:buNone/>
                      </a:pPr>
                      <a:r>
                        <a:rPr lang="en-US" sz="1400" b="0"/>
                        <a:t>Security is inherent</a:t>
                      </a:r>
                      <a:endParaRPr/>
                    </a:p>
                  </a:txBody>
                  <a:tcPr marL="47625" marR="47625" marT="47625" marB="47625" anchor="ctr"/>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400" b="0">
                          <a:solidFill>
                            <a:schemeClr val="lt1"/>
                          </a:solidFill>
                        </a:rPr>
                        <a:t>Resource Usage</a:t>
                      </a:r>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a:t>Uses CPU, memory, and link bandwidth</a:t>
                      </a:r>
                      <a:endParaRPr/>
                    </a:p>
                  </a:txBody>
                  <a:tcPr marL="47625" marR="47625" marT="47625" marB="47625" anchor="ctr"/>
                </a:tc>
                <a:tc>
                  <a:txBody>
                    <a:bodyPr/>
                    <a:lstStyle/>
                    <a:p>
                      <a:pPr marL="0" marR="0" lvl="0" indent="0" algn="l" rtl="0">
                        <a:spcBef>
                          <a:spcPts val="0"/>
                        </a:spcBef>
                        <a:spcAft>
                          <a:spcPts val="0"/>
                        </a:spcAft>
                        <a:buNone/>
                      </a:pPr>
                      <a:r>
                        <a:rPr lang="en-US" sz="1400" b="0"/>
                        <a:t>No additional resources needed</a:t>
                      </a:r>
                      <a:endParaRPr/>
                    </a:p>
                  </a:txBody>
                  <a:tcPr marL="47625" marR="47625" marT="47625" marB="47625" anchor="ctr"/>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en-US" sz="1400" b="0">
                          <a:solidFill>
                            <a:schemeClr val="lt1"/>
                          </a:solidFill>
                        </a:rPr>
                        <a:t>Path Predictability</a:t>
                      </a:r>
                      <a:endParaRPr/>
                    </a:p>
                  </a:txBody>
                  <a:tcPr marL="47625" marR="47625" marT="47625" marB="47625" anchor="ctr">
                    <a:solidFill>
                      <a:schemeClr val="accent1"/>
                    </a:solidFill>
                  </a:tcPr>
                </a:tc>
                <a:tc>
                  <a:txBody>
                    <a:bodyPr/>
                    <a:lstStyle/>
                    <a:p>
                      <a:pPr marL="0" marR="0" lvl="0" indent="0" algn="l" rtl="0">
                        <a:spcBef>
                          <a:spcPts val="0"/>
                        </a:spcBef>
                        <a:spcAft>
                          <a:spcPts val="0"/>
                        </a:spcAft>
                        <a:buNone/>
                      </a:pPr>
                      <a:r>
                        <a:rPr lang="en-US" sz="1400" b="0"/>
                        <a:t>Route depends on topology and routing protocol used</a:t>
                      </a:r>
                      <a:endParaRPr/>
                    </a:p>
                  </a:txBody>
                  <a:tcPr marL="47625" marR="47625" marT="47625" marB="47625" anchor="ctr"/>
                </a:tc>
                <a:tc>
                  <a:txBody>
                    <a:bodyPr/>
                    <a:lstStyle/>
                    <a:p>
                      <a:pPr marL="0" marR="0" lvl="0" indent="0" algn="l" rtl="0">
                        <a:spcBef>
                          <a:spcPts val="0"/>
                        </a:spcBef>
                        <a:spcAft>
                          <a:spcPts val="0"/>
                        </a:spcAft>
                        <a:buNone/>
                      </a:pPr>
                      <a:r>
                        <a:rPr lang="en-US" sz="1400" b="0"/>
                        <a:t>Explicitly defined by the administrator</a:t>
                      </a:r>
                      <a:endParaRPr/>
                    </a:p>
                  </a:txBody>
                  <a:tcPr marL="47625" marR="47625" marT="47625" marB="47625" anchor="ct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45"/>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Static and Dynamic Routing</a:t>
            </a:r>
            <a:br>
              <a:rPr lang="en-US"/>
            </a:br>
            <a:r>
              <a:rPr lang="en-US" sz="2400"/>
              <a:t>Dynamic Routing Evolution</a:t>
            </a:r>
            <a:endParaRPr/>
          </a:p>
        </p:txBody>
      </p:sp>
      <p:sp>
        <p:nvSpPr>
          <p:cNvPr id="563" name="Google Shape;563;p45"/>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Dynamic routing protocols have been used in networks since the late 1980s. One of the first routing protocols was RIP. RIPv1 was released in 1988, but some of the basic algorithms within the protocol were used on the Advanced Research Projects Agency Network (ARPANET) as early as 1969. As networks evolved and became more complex, new routing protocols emerged. </a:t>
            </a:r>
            <a:endParaRPr/>
          </a:p>
          <a:p>
            <a:pPr marL="0" lvl="0" indent="0" algn="l" rtl="0">
              <a:lnSpc>
                <a:spcPct val="100000"/>
              </a:lnSpc>
              <a:spcBef>
                <a:spcPts val="320"/>
              </a:spcBef>
              <a:spcAft>
                <a:spcPts val="0"/>
              </a:spcAft>
              <a:buSzPts val="1600"/>
              <a:buNone/>
            </a:pPr>
            <a:endParaRPr sz="1600">
              <a:solidFill>
                <a:srgbClr val="000000"/>
              </a:solidFill>
            </a:endParaRPr>
          </a:p>
        </p:txBody>
      </p:sp>
      <p:pic>
        <p:nvPicPr>
          <p:cNvPr id="564" name="Google Shape;564;p45"/>
          <p:cNvPicPr preferRelativeResize="0"/>
          <p:nvPr/>
        </p:nvPicPr>
        <p:blipFill rotWithShape="1">
          <a:blip r:embed="rId3">
            <a:alphaModFix/>
          </a:blip>
          <a:srcRect/>
          <a:stretch/>
        </p:blipFill>
        <p:spPr>
          <a:xfrm>
            <a:off x="1774456" y="2043311"/>
            <a:ext cx="5595088" cy="255275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6"/>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Static and Dynamic Routing</a:t>
            </a:r>
            <a:br>
              <a:rPr lang="en-US"/>
            </a:br>
            <a:r>
              <a:rPr lang="en-US" sz="2400"/>
              <a:t>Dynamic Routing Evolution (Cont.)</a:t>
            </a:r>
            <a:endParaRPr/>
          </a:p>
        </p:txBody>
      </p:sp>
      <p:sp>
        <p:nvSpPr>
          <p:cNvPr id="571" name="Google Shape;571;p46"/>
          <p:cNvSpPr txBox="1">
            <a:spLocks noGrp="1"/>
          </p:cNvSpPr>
          <p:nvPr>
            <p:ph type="body" idx="1"/>
          </p:nvPr>
        </p:nvSpPr>
        <p:spPr>
          <a:xfrm>
            <a:off x="474662" y="731837"/>
            <a:ext cx="8280057" cy="1778001"/>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table classifies the current routing protocols. Interior Gateway Protocols (IGPs) are routing protocols used to exchange routing information within a routing domain administered by a single organization. There is only one EGP and it is BGP. BGP is used to exchange routing information between different organizations, known as autonomous systems (AS). BGP is used by ISPs to route packets over the internet. Distance vector, link-state, and path vector routing protocols refer to the type of routing algorithm used to determine best path.</a:t>
            </a:r>
            <a:endParaRPr/>
          </a:p>
        </p:txBody>
      </p:sp>
      <p:graphicFrame>
        <p:nvGraphicFramePr>
          <p:cNvPr id="572" name="Google Shape;572;p46"/>
          <p:cNvGraphicFramePr/>
          <p:nvPr/>
        </p:nvGraphicFramePr>
        <p:xfrm>
          <a:off x="935665" y="2643734"/>
          <a:ext cx="3000000" cy="3000000"/>
        </p:xfrm>
        <a:graphic>
          <a:graphicData uri="http://schemas.openxmlformats.org/drawingml/2006/table">
            <a:tbl>
              <a:tblPr firstRow="1" bandRow="1">
                <a:noFill/>
                <a:tableStyleId>{5CBF8457-67B7-4853-82DC-78215A451245}</a:tableStyleId>
              </a:tblPr>
              <a:tblGrid>
                <a:gridCol w="912325">
                  <a:extLst>
                    <a:ext uri="{9D8B030D-6E8A-4147-A177-3AD203B41FA5}">
                      <a16:colId xmlns:a16="http://schemas.microsoft.com/office/drawing/2014/main" val="20000"/>
                    </a:ext>
                  </a:extLst>
                </a:gridCol>
                <a:gridCol w="771350">
                  <a:extLst>
                    <a:ext uri="{9D8B030D-6E8A-4147-A177-3AD203B41FA5}">
                      <a16:colId xmlns:a16="http://schemas.microsoft.com/office/drawing/2014/main" val="20001"/>
                    </a:ext>
                  </a:extLst>
                </a:gridCol>
                <a:gridCol w="1099350">
                  <a:extLst>
                    <a:ext uri="{9D8B030D-6E8A-4147-A177-3AD203B41FA5}">
                      <a16:colId xmlns:a16="http://schemas.microsoft.com/office/drawing/2014/main" val="20002"/>
                    </a:ext>
                  </a:extLst>
                </a:gridCol>
                <a:gridCol w="986250">
                  <a:extLst>
                    <a:ext uri="{9D8B030D-6E8A-4147-A177-3AD203B41FA5}">
                      <a16:colId xmlns:a16="http://schemas.microsoft.com/office/drawing/2014/main" val="20003"/>
                    </a:ext>
                  </a:extLst>
                </a:gridCol>
                <a:gridCol w="977625">
                  <a:extLst>
                    <a:ext uri="{9D8B030D-6E8A-4147-A177-3AD203B41FA5}">
                      <a16:colId xmlns:a16="http://schemas.microsoft.com/office/drawing/2014/main" val="20004"/>
                    </a:ext>
                  </a:extLst>
                </a:gridCol>
                <a:gridCol w="2451325">
                  <a:extLst>
                    <a:ext uri="{9D8B030D-6E8A-4147-A177-3AD203B41FA5}">
                      <a16:colId xmlns:a16="http://schemas.microsoft.com/office/drawing/2014/main" val="20005"/>
                    </a:ext>
                  </a:extLst>
                </a:gridCol>
              </a:tblGrid>
              <a:tr h="370850">
                <a:tc>
                  <a:txBody>
                    <a:bodyPr/>
                    <a:lstStyle/>
                    <a:p>
                      <a:pPr marL="0" marR="0" lvl="0" indent="0" algn="l" rtl="0">
                        <a:spcBef>
                          <a:spcPts val="0"/>
                        </a:spcBef>
                        <a:spcAft>
                          <a:spcPts val="0"/>
                        </a:spcAft>
                        <a:buNone/>
                      </a:pPr>
                      <a:endParaRPr sz="1400"/>
                    </a:p>
                  </a:txBody>
                  <a:tcPr marL="91450" marR="91450" marT="45725" marB="45725"/>
                </a:tc>
                <a:tc gridSpan="4">
                  <a:txBody>
                    <a:bodyPr/>
                    <a:lstStyle/>
                    <a:p>
                      <a:pPr marL="0" marR="0" lvl="0" indent="0" algn="l" rtl="0">
                        <a:spcBef>
                          <a:spcPts val="0"/>
                        </a:spcBef>
                        <a:spcAft>
                          <a:spcPts val="0"/>
                        </a:spcAft>
                        <a:buNone/>
                      </a:pPr>
                      <a:r>
                        <a:rPr lang="en-US" sz="1400"/>
                        <a:t>Interior Gateway Protocols</a:t>
                      </a:r>
                      <a:endParaRPr/>
                    </a:p>
                  </a:txBody>
                  <a:tcPr marL="91450" marR="91450" marT="45725" marB="45725"/>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rtl="0">
                        <a:spcBef>
                          <a:spcPts val="0"/>
                        </a:spcBef>
                        <a:spcAft>
                          <a:spcPts val="0"/>
                        </a:spcAft>
                        <a:buNone/>
                      </a:pPr>
                      <a:r>
                        <a:rPr lang="en-US" sz="1400"/>
                        <a:t>Exterior Gateway Protocols</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endParaRPr sz="1400"/>
                    </a:p>
                  </a:txBody>
                  <a:tcPr marL="91450" marR="91450" marT="45725" marB="45725"/>
                </a:tc>
                <a:tc gridSpan="2">
                  <a:txBody>
                    <a:bodyPr/>
                    <a:lstStyle/>
                    <a:p>
                      <a:pPr marL="0" marR="0" lvl="0" indent="0" algn="l" rtl="0">
                        <a:spcBef>
                          <a:spcPts val="0"/>
                        </a:spcBef>
                        <a:spcAft>
                          <a:spcPts val="0"/>
                        </a:spcAft>
                        <a:buNone/>
                      </a:pPr>
                      <a:r>
                        <a:rPr lang="en-US" sz="1400"/>
                        <a:t>Distance Vector</a:t>
                      </a:r>
                      <a:endParaRPr/>
                    </a:p>
                  </a:txBody>
                  <a:tcPr marL="91450" marR="91450" marT="45725" marB="45725"/>
                </a:tc>
                <a:tc hMerge="1">
                  <a:txBody>
                    <a:bodyPr/>
                    <a:lstStyle/>
                    <a:p>
                      <a:endParaRPr lang="en-US"/>
                    </a:p>
                  </a:txBody>
                  <a:tcPr/>
                </a:tc>
                <a:tc gridSpan="2">
                  <a:txBody>
                    <a:bodyPr/>
                    <a:lstStyle/>
                    <a:p>
                      <a:pPr marL="0" marR="0" lvl="0" indent="0" algn="l" rtl="0">
                        <a:spcBef>
                          <a:spcPts val="0"/>
                        </a:spcBef>
                        <a:spcAft>
                          <a:spcPts val="0"/>
                        </a:spcAft>
                        <a:buNone/>
                      </a:pPr>
                      <a:r>
                        <a:rPr lang="en-US" sz="1400"/>
                        <a:t>Link-State</a:t>
                      </a:r>
                      <a:endParaRPr/>
                    </a:p>
                  </a:txBody>
                  <a:tcPr marL="91450" marR="91450" marT="45725" marB="45725"/>
                </a:tc>
                <a:tc hMerge="1">
                  <a:txBody>
                    <a:bodyPr/>
                    <a:lstStyle/>
                    <a:p>
                      <a:endParaRPr lang="en-US"/>
                    </a:p>
                  </a:txBody>
                  <a:tcPr/>
                </a:tc>
                <a:tc>
                  <a:txBody>
                    <a:bodyPr/>
                    <a:lstStyle/>
                    <a:p>
                      <a:pPr marL="0" marR="0" lvl="0" indent="0" algn="l" rtl="0">
                        <a:spcBef>
                          <a:spcPts val="0"/>
                        </a:spcBef>
                        <a:spcAft>
                          <a:spcPts val="0"/>
                        </a:spcAft>
                        <a:buNone/>
                      </a:pPr>
                      <a:r>
                        <a:rPr lang="en-US" sz="1400"/>
                        <a:t>Path Vector</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400"/>
                        <a:t>IPv4</a:t>
                      </a:r>
                      <a:endParaRPr/>
                    </a:p>
                  </a:txBody>
                  <a:tcPr marL="91450" marR="91450" marT="45725" marB="45725"/>
                </a:tc>
                <a:tc>
                  <a:txBody>
                    <a:bodyPr/>
                    <a:lstStyle/>
                    <a:p>
                      <a:pPr marL="0" marR="0" lvl="0" indent="0" algn="l" rtl="0">
                        <a:spcBef>
                          <a:spcPts val="0"/>
                        </a:spcBef>
                        <a:spcAft>
                          <a:spcPts val="0"/>
                        </a:spcAft>
                        <a:buNone/>
                      </a:pPr>
                      <a:r>
                        <a:rPr lang="en-US" sz="1400"/>
                        <a:t>RIPv2</a:t>
                      </a:r>
                      <a:endParaRPr/>
                    </a:p>
                  </a:txBody>
                  <a:tcPr marL="91450" marR="91450" marT="45725" marB="45725"/>
                </a:tc>
                <a:tc>
                  <a:txBody>
                    <a:bodyPr/>
                    <a:lstStyle/>
                    <a:p>
                      <a:pPr marL="0" marR="0" lvl="0" indent="0" algn="l" rtl="0">
                        <a:spcBef>
                          <a:spcPts val="0"/>
                        </a:spcBef>
                        <a:spcAft>
                          <a:spcPts val="0"/>
                        </a:spcAft>
                        <a:buNone/>
                      </a:pPr>
                      <a:r>
                        <a:rPr lang="en-US" sz="1400"/>
                        <a:t>EIGRP</a:t>
                      </a:r>
                      <a:endParaRPr/>
                    </a:p>
                  </a:txBody>
                  <a:tcPr marL="91450" marR="91450" marT="45725" marB="45725"/>
                </a:tc>
                <a:tc>
                  <a:txBody>
                    <a:bodyPr/>
                    <a:lstStyle/>
                    <a:p>
                      <a:pPr marL="0" marR="0" lvl="0" indent="0" algn="l" rtl="0">
                        <a:spcBef>
                          <a:spcPts val="0"/>
                        </a:spcBef>
                        <a:spcAft>
                          <a:spcPts val="0"/>
                        </a:spcAft>
                        <a:buNone/>
                      </a:pPr>
                      <a:r>
                        <a:rPr lang="en-US" sz="1400"/>
                        <a:t>OSPFv2</a:t>
                      </a:r>
                      <a:endParaRPr/>
                    </a:p>
                  </a:txBody>
                  <a:tcPr marL="91450" marR="91450" marT="45725" marB="45725"/>
                </a:tc>
                <a:tc>
                  <a:txBody>
                    <a:bodyPr/>
                    <a:lstStyle/>
                    <a:p>
                      <a:pPr marL="0" marR="0" lvl="0" indent="0" algn="l" rtl="0">
                        <a:spcBef>
                          <a:spcPts val="0"/>
                        </a:spcBef>
                        <a:spcAft>
                          <a:spcPts val="0"/>
                        </a:spcAft>
                        <a:buNone/>
                      </a:pPr>
                      <a:r>
                        <a:rPr lang="en-US" sz="1400"/>
                        <a:t>IS-IS</a:t>
                      </a:r>
                      <a:endParaRPr/>
                    </a:p>
                  </a:txBody>
                  <a:tcPr marL="91450" marR="91450" marT="45725" marB="45725"/>
                </a:tc>
                <a:tc>
                  <a:txBody>
                    <a:bodyPr/>
                    <a:lstStyle/>
                    <a:p>
                      <a:pPr marL="0" marR="0" lvl="0" indent="0" algn="l" rtl="0">
                        <a:spcBef>
                          <a:spcPts val="0"/>
                        </a:spcBef>
                        <a:spcAft>
                          <a:spcPts val="0"/>
                        </a:spcAft>
                        <a:buNone/>
                      </a:pPr>
                      <a:r>
                        <a:rPr lang="en-US" sz="1400"/>
                        <a:t>BGP-4</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400"/>
                        <a:t>IPv6</a:t>
                      </a:r>
                      <a:endParaRPr/>
                    </a:p>
                  </a:txBody>
                  <a:tcPr marL="91450" marR="91450" marT="45725" marB="45725"/>
                </a:tc>
                <a:tc>
                  <a:txBody>
                    <a:bodyPr/>
                    <a:lstStyle/>
                    <a:p>
                      <a:pPr marL="0" marR="0" lvl="0" indent="0" algn="l" rtl="0">
                        <a:spcBef>
                          <a:spcPts val="0"/>
                        </a:spcBef>
                        <a:spcAft>
                          <a:spcPts val="0"/>
                        </a:spcAft>
                        <a:buNone/>
                      </a:pPr>
                      <a:r>
                        <a:rPr lang="en-US" sz="1400"/>
                        <a:t>RIPng</a:t>
                      </a:r>
                      <a:endParaRPr sz="1400"/>
                    </a:p>
                  </a:txBody>
                  <a:tcPr marL="91450" marR="91450" marT="45725" marB="45725"/>
                </a:tc>
                <a:tc>
                  <a:txBody>
                    <a:bodyPr/>
                    <a:lstStyle/>
                    <a:p>
                      <a:pPr marL="0" marR="0" lvl="0" indent="0" algn="l" rtl="0">
                        <a:spcBef>
                          <a:spcPts val="0"/>
                        </a:spcBef>
                        <a:spcAft>
                          <a:spcPts val="0"/>
                        </a:spcAft>
                        <a:buNone/>
                      </a:pPr>
                      <a:r>
                        <a:rPr lang="en-US" sz="1400"/>
                        <a:t>EIGRP for IPv6</a:t>
                      </a:r>
                      <a:endParaRPr/>
                    </a:p>
                  </a:txBody>
                  <a:tcPr marL="91450" marR="91450" marT="45725" marB="45725"/>
                </a:tc>
                <a:tc>
                  <a:txBody>
                    <a:bodyPr/>
                    <a:lstStyle/>
                    <a:p>
                      <a:pPr marL="0" marR="0" lvl="0" indent="0" algn="l" rtl="0">
                        <a:spcBef>
                          <a:spcPts val="0"/>
                        </a:spcBef>
                        <a:spcAft>
                          <a:spcPts val="0"/>
                        </a:spcAft>
                        <a:buNone/>
                      </a:pPr>
                      <a:r>
                        <a:rPr lang="en-US" sz="1400"/>
                        <a:t>OSPFv3</a:t>
                      </a:r>
                      <a:endParaRPr/>
                    </a:p>
                  </a:txBody>
                  <a:tcPr marL="91450" marR="91450" marT="45725" marB="45725"/>
                </a:tc>
                <a:tc>
                  <a:txBody>
                    <a:bodyPr/>
                    <a:lstStyle/>
                    <a:p>
                      <a:pPr marL="0" marR="0" lvl="0" indent="0" algn="l" rtl="0">
                        <a:spcBef>
                          <a:spcPts val="0"/>
                        </a:spcBef>
                        <a:spcAft>
                          <a:spcPts val="0"/>
                        </a:spcAft>
                        <a:buNone/>
                      </a:pPr>
                      <a:r>
                        <a:rPr lang="en-US" sz="1400"/>
                        <a:t>IS-IS for IPv6</a:t>
                      </a:r>
                      <a:endParaRPr/>
                    </a:p>
                  </a:txBody>
                  <a:tcPr marL="91450" marR="91450" marT="45725" marB="45725"/>
                </a:tc>
                <a:tc>
                  <a:txBody>
                    <a:bodyPr/>
                    <a:lstStyle/>
                    <a:p>
                      <a:pPr marL="0" marR="0" lvl="0" indent="0" algn="l" rtl="0">
                        <a:spcBef>
                          <a:spcPts val="0"/>
                        </a:spcBef>
                        <a:spcAft>
                          <a:spcPts val="0"/>
                        </a:spcAft>
                        <a:buNone/>
                      </a:pPr>
                      <a:r>
                        <a:rPr lang="en-US" sz="1400"/>
                        <a:t>BGP-MP</a:t>
                      </a:r>
                      <a:endParaRPr/>
                    </a:p>
                  </a:txBody>
                  <a:tcPr marL="91450" marR="91450" marT="45725" marB="45725"/>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7"/>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Static and Dynamic Routing</a:t>
            </a:r>
            <a:br>
              <a:rPr lang="en-US"/>
            </a:br>
            <a:r>
              <a:rPr lang="en-US" sz="2400"/>
              <a:t>Dynamic Routing Protocol Concepts</a:t>
            </a:r>
            <a:endParaRPr/>
          </a:p>
        </p:txBody>
      </p:sp>
      <p:sp>
        <p:nvSpPr>
          <p:cNvPr id="579" name="Google Shape;579;p47"/>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A routing protocol is a set of processes, algorithms, and messages that are used to exchange routing information and populate the routing table with the choice of best paths. The purpose of dynamic routing protocols includes the following:</a:t>
            </a:r>
            <a:endParaRPr/>
          </a:p>
          <a:p>
            <a:pPr marL="415984" lvl="1" indent="-342899" algn="l" rtl="0">
              <a:lnSpc>
                <a:spcPct val="95000"/>
              </a:lnSpc>
              <a:spcBef>
                <a:spcPts val="600"/>
              </a:spcBef>
              <a:spcAft>
                <a:spcPts val="0"/>
              </a:spcAft>
              <a:buSzPts val="1600"/>
              <a:buFont typeface="Arial"/>
              <a:buChar char="•"/>
            </a:pPr>
            <a:r>
              <a:rPr lang="en-US" sz="1600">
                <a:solidFill>
                  <a:srgbClr val="000000"/>
                </a:solidFill>
              </a:rPr>
              <a:t>Discovery of remote networks</a:t>
            </a:r>
            <a:endParaRPr/>
          </a:p>
          <a:p>
            <a:pPr marL="415984" lvl="1" indent="-342899" algn="l" rtl="0">
              <a:lnSpc>
                <a:spcPct val="95000"/>
              </a:lnSpc>
              <a:spcBef>
                <a:spcPts val="600"/>
              </a:spcBef>
              <a:spcAft>
                <a:spcPts val="0"/>
              </a:spcAft>
              <a:buSzPts val="1600"/>
              <a:buFont typeface="Arial"/>
              <a:buChar char="•"/>
            </a:pPr>
            <a:r>
              <a:rPr lang="en-US" sz="1600">
                <a:solidFill>
                  <a:srgbClr val="000000"/>
                </a:solidFill>
              </a:rPr>
              <a:t>Maintaining up-to-date routing information</a:t>
            </a:r>
            <a:endParaRPr/>
          </a:p>
          <a:p>
            <a:pPr marL="415984" lvl="1" indent="-342899" algn="l" rtl="0">
              <a:lnSpc>
                <a:spcPct val="95000"/>
              </a:lnSpc>
              <a:spcBef>
                <a:spcPts val="600"/>
              </a:spcBef>
              <a:spcAft>
                <a:spcPts val="0"/>
              </a:spcAft>
              <a:buSzPts val="1600"/>
              <a:buFont typeface="Arial"/>
              <a:buChar char="•"/>
            </a:pPr>
            <a:r>
              <a:rPr lang="en-US" sz="1600">
                <a:solidFill>
                  <a:srgbClr val="000000"/>
                </a:solidFill>
              </a:rPr>
              <a:t>Choosing the best path to destination networks</a:t>
            </a:r>
            <a:endParaRPr/>
          </a:p>
          <a:p>
            <a:pPr marL="415984" lvl="1" indent="-342899" algn="l" rtl="0">
              <a:lnSpc>
                <a:spcPct val="95000"/>
              </a:lnSpc>
              <a:spcBef>
                <a:spcPts val="600"/>
              </a:spcBef>
              <a:spcAft>
                <a:spcPts val="0"/>
              </a:spcAft>
              <a:buSzPts val="1600"/>
              <a:buFont typeface="Arial"/>
              <a:buChar char="•"/>
            </a:pPr>
            <a:r>
              <a:rPr lang="en-US" sz="1600">
                <a:solidFill>
                  <a:srgbClr val="000000"/>
                </a:solidFill>
              </a:rPr>
              <a:t>Ability to find a new best path if the current path is no longer available</a:t>
            </a:r>
            <a:endParaRPr/>
          </a:p>
          <a:p>
            <a:pPr marL="342900" lvl="0" indent="-241300" algn="l" rtl="0">
              <a:lnSpc>
                <a:spcPct val="100000"/>
              </a:lnSpc>
              <a:spcBef>
                <a:spcPts val="320"/>
              </a:spcBef>
              <a:spcAft>
                <a:spcPts val="0"/>
              </a:spcAft>
              <a:buSzPts val="1600"/>
              <a:buFont typeface="Arial"/>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48"/>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Static and Dynamic Routing</a:t>
            </a:r>
            <a:br>
              <a:rPr lang="en-US"/>
            </a:br>
            <a:r>
              <a:rPr lang="en-US" sz="2400"/>
              <a:t>Dynamic Routing Protocol Concepts (Cont.)</a:t>
            </a:r>
            <a:endParaRPr/>
          </a:p>
        </p:txBody>
      </p:sp>
      <p:sp>
        <p:nvSpPr>
          <p:cNvPr id="586" name="Google Shape;586;p48"/>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main components of dynamic routing protocols include the following:</a:t>
            </a:r>
            <a:endParaRPr/>
          </a:p>
          <a:p>
            <a:pPr marL="358835" lvl="1" indent="-285750" algn="l" rtl="0">
              <a:lnSpc>
                <a:spcPct val="95000"/>
              </a:lnSpc>
              <a:spcBef>
                <a:spcPts val="600"/>
              </a:spcBef>
              <a:spcAft>
                <a:spcPts val="0"/>
              </a:spcAft>
              <a:buSzPts val="1400"/>
              <a:buFont typeface="Arial"/>
              <a:buChar char="•"/>
            </a:pPr>
            <a:r>
              <a:rPr lang="en-US" b="1">
                <a:solidFill>
                  <a:srgbClr val="000000"/>
                </a:solidFill>
              </a:rPr>
              <a:t>Data structures -</a:t>
            </a:r>
            <a:r>
              <a:rPr lang="en-US">
                <a:solidFill>
                  <a:srgbClr val="000000"/>
                </a:solidFill>
              </a:rPr>
              <a:t> Routing protocols typically use tables or databases for their operations. This information is kept in RAM.</a:t>
            </a:r>
            <a:endParaRPr/>
          </a:p>
          <a:p>
            <a:pPr marL="358835" lvl="1" indent="-285750" algn="l" rtl="0">
              <a:lnSpc>
                <a:spcPct val="95000"/>
              </a:lnSpc>
              <a:spcBef>
                <a:spcPts val="600"/>
              </a:spcBef>
              <a:spcAft>
                <a:spcPts val="0"/>
              </a:spcAft>
              <a:buSzPts val="1400"/>
              <a:buFont typeface="Arial"/>
              <a:buChar char="•"/>
            </a:pPr>
            <a:r>
              <a:rPr lang="en-US" b="1">
                <a:solidFill>
                  <a:srgbClr val="000000"/>
                </a:solidFill>
              </a:rPr>
              <a:t>Routing protocol messages -</a:t>
            </a:r>
            <a:r>
              <a:rPr lang="en-US">
                <a:solidFill>
                  <a:srgbClr val="000000"/>
                </a:solidFill>
              </a:rPr>
              <a:t> Routing protocols use various types of messages to discover neighboring routers, exchange routing information, and other tasks to learn and maintain accurate information about the network.</a:t>
            </a:r>
            <a:endParaRPr/>
          </a:p>
          <a:p>
            <a:pPr marL="358835" lvl="1" indent="-285750" algn="l" rtl="0">
              <a:lnSpc>
                <a:spcPct val="95000"/>
              </a:lnSpc>
              <a:spcBef>
                <a:spcPts val="600"/>
              </a:spcBef>
              <a:spcAft>
                <a:spcPts val="0"/>
              </a:spcAft>
              <a:buSzPts val="1400"/>
              <a:buFont typeface="Arial"/>
              <a:buChar char="•"/>
            </a:pPr>
            <a:r>
              <a:rPr lang="en-US" b="1">
                <a:solidFill>
                  <a:srgbClr val="000000"/>
                </a:solidFill>
              </a:rPr>
              <a:t>Algorithm -</a:t>
            </a:r>
            <a:r>
              <a:rPr lang="en-US">
                <a:solidFill>
                  <a:srgbClr val="000000"/>
                </a:solidFill>
              </a:rPr>
              <a:t> An algorithm is a finite list of steps used to accomplish a task. Routing protocols use algorithms for facilitating routing information and for the best path determination.</a:t>
            </a:r>
            <a:endParaRPr/>
          </a:p>
          <a:p>
            <a:pPr marL="285750" lvl="0" indent="-184150" algn="l" rtl="0">
              <a:lnSpc>
                <a:spcPct val="100000"/>
              </a:lnSpc>
              <a:spcBef>
                <a:spcPts val="320"/>
              </a:spcBef>
              <a:spcAft>
                <a:spcPts val="0"/>
              </a:spcAft>
              <a:buSzPts val="1600"/>
              <a:buFont typeface="Arial"/>
              <a:buNone/>
            </a:pPr>
            <a:endParaRPr sz="1600">
              <a:solidFill>
                <a:srgbClr val="000000"/>
              </a:solidFill>
            </a:endParaRPr>
          </a:p>
          <a:p>
            <a:pPr marL="0" lvl="0" indent="0" algn="l" rtl="0">
              <a:lnSpc>
                <a:spcPct val="100000"/>
              </a:lnSpc>
              <a:spcBef>
                <a:spcPts val="320"/>
              </a:spcBef>
              <a:spcAft>
                <a:spcPts val="0"/>
              </a:spcAft>
              <a:buSzPts val="1600"/>
              <a:buNone/>
            </a:pPr>
            <a:r>
              <a:rPr lang="en-US" sz="1600">
                <a:solidFill>
                  <a:srgbClr val="000000"/>
                </a:solidFill>
              </a:rPr>
              <a:t>Routing protocols determine the best path, or route, to each network. That route is then offered to the routing table. The route will be installed in the routing table if there is not another routing source with a lower AD.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9"/>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Static and Dynamic Routing</a:t>
            </a:r>
            <a:br>
              <a:rPr lang="en-US"/>
            </a:br>
            <a:r>
              <a:rPr lang="en-US" sz="2400"/>
              <a:t>Best Path</a:t>
            </a:r>
            <a:endParaRPr/>
          </a:p>
        </p:txBody>
      </p:sp>
      <p:sp>
        <p:nvSpPr>
          <p:cNvPr id="593" name="Google Shape;593;p49"/>
          <p:cNvSpPr txBox="1">
            <a:spLocks noGrp="1"/>
          </p:cNvSpPr>
          <p:nvPr>
            <p:ph type="body" idx="1"/>
          </p:nvPr>
        </p:nvSpPr>
        <p:spPr>
          <a:xfrm>
            <a:off x="474662" y="731838"/>
            <a:ext cx="8280057" cy="1745402"/>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The best path is selected by a routing protocol based on the value or metric it uses to determine the distance to reach a network. A metric is the quantitative value used to measure the distance to a given network. The best path to a network is the path with the lowest metric.</a:t>
            </a:r>
            <a:endParaRPr/>
          </a:p>
          <a:p>
            <a:pPr marL="0" lvl="0" indent="0" algn="l" rtl="0">
              <a:lnSpc>
                <a:spcPct val="100000"/>
              </a:lnSpc>
              <a:spcBef>
                <a:spcPts val="320"/>
              </a:spcBef>
              <a:spcAft>
                <a:spcPts val="0"/>
              </a:spcAft>
              <a:buSzPts val="1600"/>
              <a:buNone/>
            </a:pPr>
            <a:r>
              <a:rPr lang="en-US" sz="1600">
                <a:solidFill>
                  <a:srgbClr val="000000"/>
                </a:solidFill>
              </a:rPr>
              <a:t>Dynamic routing protocols typically use their own rules and metrics to build and update routing tables. The following table lists common dynamic protocols and their metrics.</a:t>
            </a:r>
            <a:endParaRPr/>
          </a:p>
          <a:p>
            <a:pPr marL="342900" lvl="0" indent="-241300" algn="l" rtl="0">
              <a:lnSpc>
                <a:spcPct val="100000"/>
              </a:lnSpc>
              <a:spcBef>
                <a:spcPts val="320"/>
              </a:spcBef>
              <a:spcAft>
                <a:spcPts val="0"/>
              </a:spcAft>
              <a:buSzPts val="1600"/>
              <a:buFont typeface="Arial"/>
              <a:buNone/>
            </a:pPr>
            <a:endParaRPr sz="1600">
              <a:solidFill>
                <a:srgbClr val="000000"/>
              </a:solidFill>
            </a:endParaRPr>
          </a:p>
        </p:txBody>
      </p:sp>
      <p:graphicFrame>
        <p:nvGraphicFramePr>
          <p:cNvPr id="594" name="Google Shape;594;p49"/>
          <p:cNvGraphicFramePr/>
          <p:nvPr/>
        </p:nvGraphicFramePr>
        <p:xfrm>
          <a:off x="636587" y="2666261"/>
          <a:ext cx="3000000" cy="3000000"/>
        </p:xfrm>
        <a:graphic>
          <a:graphicData uri="http://schemas.openxmlformats.org/drawingml/2006/table">
            <a:tbl>
              <a:tblPr firstRow="1" bandRow="1">
                <a:noFill/>
                <a:tableStyleId>{5CBF8457-67B7-4853-82DC-78215A451245}</a:tableStyleId>
              </a:tblPr>
              <a:tblGrid>
                <a:gridCol w="2428025">
                  <a:extLst>
                    <a:ext uri="{9D8B030D-6E8A-4147-A177-3AD203B41FA5}">
                      <a16:colId xmlns:a16="http://schemas.microsoft.com/office/drawing/2014/main" val="20000"/>
                    </a:ext>
                  </a:extLst>
                </a:gridCol>
                <a:gridCol w="5442800">
                  <a:extLst>
                    <a:ext uri="{9D8B030D-6E8A-4147-A177-3AD203B41FA5}">
                      <a16:colId xmlns:a16="http://schemas.microsoft.com/office/drawing/2014/main" val="20001"/>
                    </a:ext>
                  </a:extLst>
                </a:gridCol>
              </a:tblGrid>
              <a:tr h="246775">
                <a:tc>
                  <a:txBody>
                    <a:bodyPr/>
                    <a:lstStyle/>
                    <a:p>
                      <a:pPr marL="0" marR="0" lvl="0" indent="0" algn="l" rtl="0">
                        <a:spcBef>
                          <a:spcPts val="0"/>
                        </a:spcBef>
                        <a:spcAft>
                          <a:spcPts val="0"/>
                        </a:spcAft>
                        <a:buNone/>
                      </a:pPr>
                      <a:r>
                        <a:rPr lang="en-US" sz="1200" b="1"/>
                        <a:t>Routing Protocol</a:t>
                      </a:r>
                      <a:endParaRPr sz="1200"/>
                    </a:p>
                  </a:txBody>
                  <a:tcPr marL="47625" marR="47625" marT="47625" marB="47625" anchor="ctr"/>
                </a:tc>
                <a:tc>
                  <a:txBody>
                    <a:bodyPr/>
                    <a:lstStyle/>
                    <a:p>
                      <a:pPr marL="0" marR="0" lvl="0" indent="0" algn="l" rtl="0">
                        <a:spcBef>
                          <a:spcPts val="0"/>
                        </a:spcBef>
                        <a:spcAft>
                          <a:spcPts val="0"/>
                        </a:spcAft>
                        <a:buNone/>
                      </a:pPr>
                      <a:r>
                        <a:rPr lang="en-US" sz="1200" b="1"/>
                        <a:t>Metric</a:t>
                      </a:r>
                      <a:endParaRPr sz="1200"/>
                    </a:p>
                  </a:txBody>
                  <a:tcPr marL="47625" marR="47625" marT="47625" marB="47625" anchor="ctr"/>
                </a:tc>
                <a:extLst>
                  <a:ext uri="{0D108BD9-81ED-4DB2-BD59-A6C34878D82A}">
                    <a16:rowId xmlns:a16="http://schemas.microsoft.com/office/drawing/2014/main" val="10000"/>
                  </a:ext>
                </a:extLst>
              </a:tr>
              <a:tr h="540700">
                <a:tc>
                  <a:txBody>
                    <a:bodyPr/>
                    <a:lstStyle/>
                    <a:p>
                      <a:pPr marL="0" marR="0" lvl="0" indent="0" algn="l" rtl="0">
                        <a:spcBef>
                          <a:spcPts val="0"/>
                        </a:spcBef>
                        <a:spcAft>
                          <a:spcPts val="0"/>
                        </a:spcAft>
                        <a:buNone/>
                      </a:pPr>
                      <a:r>
                        <a:rPr lang="en-US" sz="1200" b="1"/>
                        <a:t>Routing Information Protocol (RIP)</a:t>
                      </a:r>
                      <a:endParaRPr sz="1200" b="0"/>
                    </a:p>
                  </a:txBody>
                  <a:tcPr marL="47625" marR="47625" marT="47625" marB="47625" anchor="ctr"/>
                </a:tc>
                <a:tc>
                  <a:txBody>
                    <a:bodyPr/>
                    <a:lstStyle/>
                    <a:p>
                      <a:pPr marL="0" marR="0" lvl="0" indent="-76200" algn="l" rtl="0">
                        <a:spcBef>
                          <a:spcPts val="0"/>
                        </a:spcBef>
                        <a:spcAft>
                          <a:spcPts val="0"/>
                        </a:spcAft>
                        <a:buClr>
                          <a:schemeClr val="dk1"/>
                        </a:buClr>
                        <a:buSzPts val="1200"/>
                        <a:buFont typeface="Arial"/>
                        <a:buChar char="•"/>
                      </a:pPr>
                      <a:r>
                        <a:rPr lang="en-US" sz="1200" b="0"/>
                        <a:t>The metric is “hop count”.</a:t>
                      </a:r>
                      <a:endParaRPr/>
                    </a:p>
                    <a:p>
                      <a:pPr marL="0" marR="0" lvl="0" indent="-76200" algn="l" rtl="0">
                        <a:spcBef>
                          <a:spcPts val="0"/>
                        </a:spcBef>
                        <a:spcAft>
                          <a:spcPts val="0"/>
                        </a:spcAft>
                        <a:buClr>
                          <a:schemeClr val="dk1"/>
                        </a:buClr>
                        <a:buSzPts val="1200"/>
                        <a:buFont typeface="Arial"/>
                        <a:buChar char="•"/>
                      </a:pPr>
                      <a:r>
                        <a:rPr lang="en-US" sz="1200" b="0"/>
                        <a:t>Each router along a path adds a hop to the hop count.</a:t>
                      </a:r>
                      <a:endParaRPr/>
                    </a:p>
                    <a:p>
                      <a:pPr marL="0" marR="0" lvl="0" indent="-76200" algn="l" rtl="0">
                        <a:spcBef>
                          <a:spcPts val="0"/>
                        </a:spcBef>
                        <a:spcAft>
                          <a:spcPts val="0"/>
                        </a:spcAft>
                        <a:buClr>
                          <a:schemeClr val="dk1"/>
                        </a:buClr>
                        <a:buSzPts val="1200"/>
                        <a:buFont typeface="Arial"/>
                        <a:buChar char="•"/>
                      </a:pPr>
                      <a:r>
                        <a:rPr lang="en-US" sz="1200" b="0"/>
                        <a:t>A maximum of 15 hops allowed.</a:t>
                      </a:r>
                      <a:endParaRPr/>
                    </a:p>
                  </a:txBody>
                  <a:tcPr marL="47625" marR="47625" marT="47625" marB="47625" anchor="ctr"/>
                </a:tc>
                <a:extLst>
                  <a:ext uri="{0D108BD9-81ED-4DB2-BD59-A6C34878D82A}">
                    <a16:rowId xmlns:a16="http://schemas.microsoft.com/office/drawing/2014/main" val="10001"/>
                  </a:ext>
                </a:extLst>
              </a:tr>
              <a:tr h="550175">
                <a:tc>
                  <a:txBody>
                    <a:bodyPr/>
                    <a:lstStyle/>
                    <a:p>
                      <a:pPr marL="0" marR="0" lvl="0" indent="0" algn="l" rtl="0">
                        <a:spcBef>
                          <a:spcPts val="0"/>
                        </a:spcBef>
                        <a:spcAft>
                          <a:spcPts val="0"/>
                        </a:spcAft>
                        <a:buNone/>
                      </a:pPr>
                      <a:r>
                        <a:rPr lang="en-US" sz="1200" b="1"/>
                        <a:t>Open Shortest Path First (OSPF)</a:t>
                      </a:r>
                      <a:endParaRPr sz="1200" b="0"/>
                    </a:p>
                  </a:txBody>
                  <a:tcPr marL="47625" marR="47625" marT="47625" marB="47625" anchor="ctr"/>
                </a:tc>
                <a:tc>
                  <a:txBody>
                    <a:bodyPr/>
                    <a:lstStyle/>
                    <a:p>
                      <a:pPr marL="0" marR="0" lvl="0" indent="-76200" algn="l" rtl="0">
                        <a:spcBef>
                          <a:spcPts val="0"/>
                        </a:spcBef>
                        <a:spcAft>
                          <a:spcPts val="0"/>
                        </a:spcAft>
                        <a:buClr>
                          <a:schemeClr val="dk1"/>
                        </a:buClr>
                        <a:buSzPts val="1200"/>
                        <a:buFont typeface="Arial"/>
                        <a:buChar char="•"/>
                      </a:pPr>
                      <a:r>
                        <a:rPr lang="en-US" sz="1200" b="0"/>
                        <a:t>The metric is “cost” which is the based on the cumulative bandwidth from source to destination.</a:t>
                      </a:r>
                      <a:endParaRPr/>
                    </a:p>
                    <a:p>
                      <a:pPr marL="0" marR="0" lvl="0" indent="-76200" algn="l" rtl="0">
                        <a:spcBef>
                          <a:spcPts val="0"/>
                        </a:spcBef>
                        <a:spcAft>
                          <a:spcPts val="0"/>
                        </a:spcAft>
                        <a:buClr>
                          <a:schemeClr val="dk1"/>
                        </a:buClr>
                        <a:buSzPts val="1200"/>
                        <a:buFont typeface="Arial"/>
                        <a:buChar char="•"/>
                      </a:pPr>
                      <a:r>
                        <a:rPr lang="en-US" sz="1200" b="0"/>
                        <a:t>Faster links are assigned lower costs compared to slower (higher cost) links.</a:t>
                      </a:r>
                      <a:endParaRPr/>
                    </a:p>
                  </a:txBody>
                  <a:tcPr marL="47625" marR="47625" marT="47625" marB="47625" anchor="ctr"/>
                </a:tc>
                <a:extLst>
                  <a:ext uri="{0D108BD9-81ED-4DB2-BD59-A6C34878D82A}">
                    <a16:rowId xmlns:a16="http://schemas.microsoft.com/office/drawing/2014/main" val="10002"/>
                  </a:ext>
                </a:extLst>
              </a:tr>
              <a:tr h="428475">
                <a:tc>
                  <a:txBody>
                    <a:bodyPr/>
                    <a:lstStyle/>
                    <a:p>
                      <a:pPr marL="0" marR="0" lvl="0" indent="0" algn="l" rtl="0">
                        <a:spcBef>
                          <a:spcPts val="0"/>
                        </a:spcBef>
                        <a:spcAft>
                          <a:spcPts val="0"/>
                        </a:spcAft>
                        <a:buNone/>
                      </a:pPr>
                      <a:r>
                        <a:rPr lang="en-US" sz="1200" b="1"/>
                        <a:t>Enhanced Interior Gateway Routing Protocol (EIGRP)</a:t>
                      </a:r>
                      <a:endParaRPr sz="1200" b="0"/>
                    </a:p>
                  </a:txBody>
                  <a:tcPr marL="47625" marR="47625" marT="47625" marB="47625" anchor="ctr"/>
                </a:tc>
                <a:tc>
                  <a:txBody>
                    <a:bodyPr/>
                    <a:lstStyle/>
                    <a:p>
                      <a:pPr marL="0" marR="0" lvl="0" indent="-76200" algn="l" rtl="0">
                        <a:spcBef>
                          <a:spcPts val="0"/>
                        </a:spcBef>
                        <a:spcAft>
                          <a:spcPts val="0"/>
                        </a:spcAft>
                        <a:buClr>
                          <a:schemeClr val="dk1"/>
                        </a:buClr>
                        <a:buSzPts val="1200"/>
                        <a:buFont typeface="Arial"/>
                        <a:buChar char="•"/>
                      </a:pPr>
                      <a:r>
                        <a:rPr lang="en-US" sz="1200" b="0"/>
                        <a:t>It calculates a metric based on the slowest bandwidth and delay values.</a:t>
                      </a:r>
                      <a:endParaRPr/>
                    </a:p>
                    <a:p>
                      <a:pPr marL="0" marR="0" lvl="0" indent="-76200" algn="l" rtl="0">
                        <a:spcBef>
                          <a:spcPts val="0"/>
                        </a:spcBef>
                        <a:spcAft>
                          <a:spcPts val="0"/>
                        </a:spcAft>
                        <a:buClr>
                          <a:schemeClr val="dk1"/>
                        </a:buClr>
                        <a:buSzPts val="1200"/>
                        <a:buFont typeface="Arial"/>
                        <a:buChar char="•"/>
                      </a:pPr>
                      <a:r>
                        <a:rPr lang="en-US" sz="1200" b="0"/>
                        <a:t>It could also include load and reliability into the metric calculation.</a:t>
                      </a:r>
                      <a:endParaRPr/>
                    </a:p>
                  </a:txBody>
                  <a:tcPr marL="47625" marR="47625" marT="47625" marB="47625" anchor="ct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5"/>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Path Determination</a:t>
            </a:r>
            <a:br>
              <a:rPr lang="en-US"/>
            </a:br>
            <a:r>
              <a:rPr lang="en-US" sz="2400"/>
              <a:t>Router Functions Example</a:t>
            </a:r>
            <a:endParaRPr/>
          </a:p>
        </p:txBody>
      </p:sp>
      <p:sp>
        <p:nvSpPr>
          <p:cNvPr id="267" name="Google Shape;267;p5"/>
          <p:cNvSpPr txBox="1">
            <a:spLocks noGrp="1"/>
          </p:cNvSpPr>
          <p:nvPr>
            <p:ph type="body" idx="1"/>
          </p:nvPr>
        </p:nvSpPr>
        <p:spPr>
          <a:xfrm>
            <a:off x="474662" y="1069815"/>
            <a:ext cx="2789533" cy="3351919"/>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dirty="0">
                <a:solidFill>
                  <a:srgbClr val="000000"/>
                </a:solidFill>
              </a:rPr>
              <a:t>The router uses its IP routing table to determine which path (route) to use to forward a packet. R1 and R2 will use their respective IP routing tables to first determine the best path, and then forward the packet.</a:t>
            </a:r>
            <a:endParaRPr dirty="0"/>
          </a:p>
        </p:txBody>
      </p:sp>
      <p:pic>
        <p:nvPicPr>
          <p:cNvPr id="268" name="Google Shape;268;p5"/>
          <p:cNvPicPr preferRelativeResize="0"/>
          <p:nvPr/>
        </p:nvPicPr>
        <p:blipFill rotWithShape="1">
          <a:blip r:embed="rId3">
            <a:alphaModFix/>
          </a:blip>
          <a:srcRect/>
          <a:stretch/>
        </p:blipFill>
        <p:spPr>
          <a:xfrm>
            <a:off x="3508744" y="895790"/>
            <a:ext cx="5256607" cy="335191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50"/>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Static and Dynamic Routing</a:t>
            </a:r>
            <a:br>
              <a:rPr lang="en-US"/>
            </a:br>
            <a:r>
              <a:rPr lang="en-US" sz="2400"/>
              <a:t>Load Balancing</a:t>
            </a:r>
            <a:endParaRPr/>
          </a:p>
        </p:txBody>
      </p:sp>
      <p:sp>
        <p:nvSpPr>
          <p:cNvPr id="601" name="Google Shape;601;p50"/>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When a router has two or more paths to a destination with equal cost metrics, then the router forwards the packets using both paths equally. This is called equal cost load balancing. </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The routing table contains the single destination network, but has multiple exit interfaces, one for each equal cost path. The router forwards packets using the multiple exit interfaces listed in the routing table.</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If configured correctly, load balancing can increase the effectiveness and performance of the network.</a:t>
            </a:r>
            <a:endParaRPr/>
          </a:p>
          <a:p>
            <a:pPr marL="342900" lvl="0" indent="-342900" algn="l" rtl="0">
              <a:lnSpc>
                <a:spcPct val="100000"/>
              </a:lnSpc>
              <a:spcBef>
                <a:spcPts val="320"/>
              </a:spcBef>
              <a:spcAft>
                <a:spcPts val="0"/>
              </a:spcAft>
              <a:buSzPts val="1600"/>
              <a:buFont typeface="Arial"/>
              <a:buChar char="•"/>
            </a:pPr>
            <a:r>
              <a:rPr lang="en-US" sz="1600">
                <a:solidFill>
                  <a:srgbClr val="000000"/>
                </a:solidFill>
              </a:rPr>
              <a:t>Equal cost load balancing is implemented automatically by dynamic routing protocols. It is enabled with static routes when there are multiple static routes to the same destination network using different next-hop routers.</a:t>
            </a:r>
            <a:endParaRPr/>
          </a:p>
          <a:p>
            <a:pPr marL="0" lvl="0" indent="0" algn="l" rtl="0">
              <a:lnSpc>
                <a:spcPct val="100000"/>
              </a:lnSpc>
              <a:spcBef>
                <a:spcPts val="320"/>
              </a:spcBef>
              <a:spcAft>
                <a:spcPts val="0"/>
              </a:spcAft>
              <a:buSzPts val="1600"/>
              <a:buNone/>
            </a:pPr>
            <a:endParaRPr sz="1600" b="1">
              <a:solidFill>
                <a:srgbClr val="000000"/>
              </a:solidFill>
            </a:endParaRPr>
          </a:p>
          <a:p>
            <a:pPr marL="0" lvl="0" indent="0" algn="l" rtl="0">
              <a:lnSpc>
                <a:spcPct val="100000"/>
              </a:lnSpc>
              <a:spcBef>
                <a:spcPts val="320"/>
              </a:spcBef>
              <a:spcAft>
                <a:spcPts val="0"/>
              </a:spcAft>
              <a:buSzPts val="1600"/>
              <a:buNone/>
            </a:pPr>
            <a:r>
              <a:rPr lang="en-US" sz="1600" b="1">
                <a:solidFill>
                  <a:srgbClr val="000000"/>
                </a:solidFill>
              </a:rPr>
              <a:t>Note</a:t>
            </a:r>
            <a:r>
              <a:rPr lang="en-US" sz="1600">
                <a:solidFill>
                  <a:srgbClr val="000000"/>
                </a:solidFill>
              </a:rPr>
              <a:t>: Only EIGRP supports unequal cost load balancing.</a:t>
            </a:r>
            <a:endParaRPr/>
          </a:p>
          <a:p>
            <a:pPr marL="342900" lvl="0" indent="-241300" algn="l" rtl="0">
              <a:lnSpc>
                <a:spcPct val="100000"/>
              </a:lnSpc>
              <a:spcBef>
                <a:spcPts val="320"/>
              </a:spcBef>
              <a:spcAft>
                <a:spcPts val="0"/>
              </a:spcAft>
              <a:buSzPts val="1600"/>
              <a:buFont typeface="Arial"/>
              <a:buNone/>
            </a:pPr>
            <a:endParaRPr sz="16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51"/>
          <p:cNvSpPr txBox="1">
            <a:spLocks noGrp="1"/>
          </p:cNvSpPr>
          <p:nvPr>
            <p:ph type="ctrTitle"/>
          </p:nvPr>
        </p:nvSpPr>
        <p:spPr>
          <a:xfrm>
            <a:off x="416425" y="1747520"/>
            <a:ext cx="8280314" cy="970280"/>
          </a:xfrm>
          <a:prstGeom prst="rect">
            <a:avLst/>
          </a:prstGeom>
          <a:noFill/>
          <a:ln>
            <a:noFill/>
          </a:ln>
        </p:spPr>
        <p:txBody>
          <a:bodyPr spcFirstLastPara="1" wrap="square" lIns="91400" tIns="45700" rIns="91400" bIns="45700" anchor="b" anchorCtr="0">
            <a:noAutofit/>
          </a:bodyPr>
          <a:lstStyle/>
          <a:p>
            <a:pPr marL="0" lvl="0" indent="0" algn="l" rtl="0">
              <a:lnSpc>
                <a:spcPct val="90000"/>
              </a:lnSpc>
              <a:spcBef>
                <a:spcPts val="0"/>
              </a:spcBef>
              <a:spcAft>
                <a:spcPts val="0"/>
              </a:spcAft>
              <a:buClr>
                <a:srgbClr val="AEE8FA"/>
              </a:buClr>
              <a:buSzPts val="4600"/>
              <a:buFont typeface="Arial"/>
              <a:buNone/>
            </a:pPr>
            <a:r>
              <a:rPr lang="en-US">
                <a:solidFill>
                  <a:srgbClr val="AEE8FA"/>
                </a:solidFill>
              </a:rPr>
              <a:t>14.6 Module Practice and Quiz</a:t>
            </a:r>
            <a:endParaRPr/>
          </a:p>
        </p:txBody>
      </p:sp>
    </p:spTree>
  </p:cSld>
  <p:clrMapOvr>
    <a:masterClrMapping/>
  </p:clrMapOvr>
  <p:transition spd="slow">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52"/>
          <p:cNvSpPr txBox="1">
            <a:spLocks noGrp="1"/>
          </p:cNvSpPr>
          <p:nvPr>
            <p:ph type="title"/>
          </p:nvPr>
        </p:nvSpPr>
        <p:spPr>
          <a:xfrm>
            <a:off x="1" y="41393"/>
            <a:ext cx="9144000" cy="757551"/>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US" sz="1400">
                <a:latin typeface="Arial"/>
                <a:ea typeface="Arial"/>
                <a:cs typeface="Arial"/>
                <a:sym typeface="Arial"/>
              </a:rPr>
              <a:t>Module Practice and Quiz</a:t>
            </a:r>
            <a:br>
              <a:rPr lang="en-US">
                <a:latin typeface="Arial"/>
                <a:ea typeface="Arial"/>
                <a:cs typeface="Arial"/>
                <a:sym typeface="Arial"/>
              </a:rPr>
            </a:br>
            <a:r>
              <a:rPr lang="en-US">
                <a:latin typeface="Arial"/>
                <a:ea typeface="Arial"/>
                <a:cs typeface="Arial"/>
                <a:sym typeface="Arial"/>
              </a:rPr>
              <a:t>What Did I Learn In This Module?</a:t>
            </a:r>
            <a:endParaRPr/>
          </a:p>
        </p:txBody>
      </p:sp>
      <p:sp>
        <p:nvSpPr>
          <p:cNvPr id="614" name="Google Shape;614;p52"/>
          <p:cNvSpPr txBox="1">
            <a:spLocks noGrp="1"/>
          </p:cNvSpPr>
          <p:nvPr>
            <p:ph type="body" idx="1"/>
          </p:nvPr>
        </p:nvSpPr>
        <p:spPr>
          <a:xfrm>
            <a:off x="144065" y="798944"/>
            <a:ext cx="8853286" cy="4155319"/>
          </a:xfrm>
          <a:prstGeom prst="rect">
            <a:avLst/>
          </a:prstGeom>
          <a:noFill/>
          <a:ln>
            <a:noFill/>
          </a:ln>
        </p:spPr>
        <p:txBody>
          <a:bodyPr spcFirstLastPara="1" wrap="square" lIns="91425" tIns="45700" rIns="182875" bIns="45700" anchor="t" anchorCtr="0">
            <a:noAutofit/>
          </a:bodyPr>
          <a:lstStyle/>
          <a:p>
            <a:pPr marL="169863" lvl="0" indent="-169863" algn="l" rtl="0">
              <a:lnSpc>
                <a:spcPct val="100000"/>
              </a:lnSpc>
              <a:spcBef>
                <a:spcPts val="0"/>
              </a:spcBef>
              <a:spcAft>
                <a:spcPts val="0"/>
              </a:spcAft>
              <a:buSzPts val="1350"/>
              <a:buFont typeface="Arial"/>
              <a:buChar char="•"/>
            </a:pPr>
            <a:r>
              <a:rPr lang="en-US"/>
              <a:t>The primary functions of a router are to determine the best path to forward packets based on the information in its routing table, and to forward packets toward their destination. </a:t>
            </a:r>
            <a:endParaRPr/>
          </a:p>
          <a:p>
            <a:pPr marL="169863" lvl="0" indent="-169863" algn="l" rtl="0">
              <a:lnSpc>
                <a:spcPct val="100000"/>
              </a:lnSpc>
              <a:spcBef>
                <a:spcPts val="0"/>
              </a:spcBef>
              <a:spcAft>
                <a:spcPts val="0"/>
              </a:spcAft>
              <a:buSzPts val="1350"/>
              <a:buFont typeface="Arial"/>
              <a:buChar char="•"/>
            </a:pPr>
            <a:r>
              <a:rPr lang="en-US"/>
              <a:t>The best path in the routing table is also known as the longest match. The longest match is the route in the routing table that has the greatest number of far-left matching bits with the destination IP address of the packet. </a:t>
            </a:r>
            <a:endParaRPr/>
          </a:p>
          <a:p>
            <a:pPr marL="169863" lvl="0" indent="-169863" algn="l" rtl="0">
              <a:lnSpc>
                <a:spcPct val="100000"/>
              </a:lnSpc>
              <a:spcBef>
                <a:spcPts val="0"/>
              </a:spcBef>
              <a:spcAft>
                <a:spcPts val="0"/>
              </a:spcAft>
              <a:buSzPts val="1350"/>
              <a:buFont typeface="Arial"/>
              <a:buChar char="•"/>
            </a:pPr>
            <a:r>
              <a:rPr lang="en-US"/>
              <a:t>Directly connected networks are networks that are configured on the active interfaces of a router. A directly connected network is added to the routing table when an interface is configured with an IP address and subnet mask (prefix length) and is active (up and up). </a:t>
            </a:r>
            <a:endParaRPr/>
          </a:p>
          <a:p>
            <a:pPr marL="169863" lvl="0" indent="-169863" algn="l" rtl="0">
              <a:lnSpc>
                <a:spcPct val="100000"/>
              </a:lnSpc>
              <a:spcBef>
                <a:spcPts val="0"/>
              </a:spcBef>
              <a:spcAft>
                <a:spcPts val="0"/>
              </a:spcAft>
              <a:buSzPts val="1350"/>
              <a:buFont typeface="Arial"/>
              <a:buChar char="•"/>
            </a:pPr>
            <a:r>
              <a:rPr lang="en-US"/>
              <a:t>Routers learn about remote networks in two ways: static routes and with dynamic routing protocols. </a:t>
            </a:r>
            <a:endParaRPr/>
          </a:p>
          <a:p>
            <a:pPr marL="169863" lvl="0" indent="-169863" algn="l" rtl="0">
              <a:lnSpc>
                <a:spcPct val="100000"/>
              </a:lnSpc>
              <a:spcBef>
                <a:spcPts val="0"/>
              </a:spcBef>
              <a:spcAft>
                <a:spcPts val="0"/>
              </a:spcAft>
              <a:buSzPts val="1350"/>
              <a:buFont typeface="Arial"/>
              <a:buChar char="•"/>
            </a:pPr>
            <a:r>
              <a:rPr lang="en-US"/>
              <a:t>After a router determines the correct path, it can forward the packet on a directly connected network, it can forward the packet to a next-hop router, or it can drop the packet. </a:t>
            </a:r>
            <a:endParaRPr/>
          </a:p>
          <a:p>
            <a:pPr marL="169863" lvl="0" indent="-169863" algn="l" rtl="0">
              <a:lnSpc>
                <a:spcPct val="100000"/>
              </a:lnSpc>
              <a:spcBef>
                <a:spcPts val="0"/>
              </a:spcBef>
              <a:spcAft>
                <a:spcPts val="0"/>
              </a:spcAft>
              <a:buSzPts val="1350"/>
              <a:buFont typeface="Arial"/>
              <a:buChar char="•"/>
            </a:pPr>
            <a:r>
              <a:rPr lang="en-US"/>
              <a:t>Routers support three packet forwarding mechanisms: process switching, fast switching, and CEF. </a:t>
            </a:r>
            <a:endParaRPr/>
          </a:p>
          <a:p>
            <a:pPr marL="169863" lvl="0" indent="-169863" algn="l" rtl="0">
              <a:lnSpc>
                <a:spcPct val="100000"/>
              </a:lnSpc>
              <a:spcBef>
                <a:spcPts val="0"/>
              </a:spcBef>
              <a:spcAft>
                <a:spcPts val="0"/>
              </a:spcAft>
              <a:buSzPts val="1350"/>
              <a:buFont typeface="Arial"/>
              <a:buChar char="•"/>
            </a:pPr>
            <a:r>
              <a:rPr lang="en-US"/>
              <a:t>There are several configuration and verification commands for routers, including</a:t>
            </a:r>
            <a:r>
              <a:rPr lang="en-US" b="1"/>
              <a:t> show ip route, show ip interface, show ip interface brief and show running-config</a:t>
            </a:r>
            <a:r>
              <a:rPr lang="en-US"/>
              <a:t>. </a:t>
            </a:r>
            <a:endParaRPr/>
          </a:p>
          <a:p>
            <a:pPr marL="169863" lvl="0" indent="-84138" algn="l" rtl="0">
              <a:lnSpc>
                <a:spcPct val="100000"/>
              </a:lnSpc>
              <a:spcBef>
                <a:spcPts val="0"/>
              </a:spcBef>
              <a:spcAft>
                <a:spcPts val="0"/>
              </a:spcAft>
              <a:buSzPts val="1350"/>
              <a:buNone/>
            </a:pPr>
            <a:endParaRPr/>
          </a:p>
        </p:txBody>
      </p:sp>
    </p:spTree>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53"/>
          <p:cNvSpPr txBox="1">
            <a:spLocks noGrp="1"/>
          </p:cNvSpPr>
          <p:nvPr>
            <p:ph type="title"/>
          </p:nvPr>
        </p:nvSpPr>
        <p:spPr>
          <a:xfrm>
            <a:off x="1" y="41393"/>
            <a:ext cx="9144000" cy="757551"/>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US" sz="1400">
                <a:latin typeface="Arial"/>
                <a:ea typeface="Arial"/>
                <a:cs typeface="Arial"/>
                <a:sym typeface="Arial"/>
              </a:rPr>
              <a:t>Module Practice and Quiz</a:t>
            </a:r>
            <a:br>
              <a:rPr lang="en-US">
                <a:latin typeface="Arial"/>
                <a:ea typeface="Arial"/>
                <a:cs typeface="Arial"/>
                <a:sym typeface="Arial"/>
              </a:rPr>
            </a:br>
            <a:r>
              <a:rPr lang="en-US">
                <a:latin typeface="Arial"/>
                <a:ea typeface="Arial"/>
                <a:cs typeface="Arial"/>
                <a:sym typeface="Arial"/>
              </a:rPr>
              <a:t>What Did I Learn In This Module? (Cont.)</a:t>
            </a:r>
            <a:endParaRPr/>
          </a:p>
        </p:txBody>
      </p:sp>
      <p:sp>
        <p:nvSpPr>
          <p:cNvPr id="621" name="Google Shape;621;p53"/>
          <p:cNvSpPr txBox="1">
            <a:spLocks noGrp="1"/>
          </p:cNvSpPr>
          <p:nvPr>
            <p:ph type="body" idx="1"/>
          </p:nvPr>
        </p:nvSpPr>
        <p:spPr>
          <a:xfrm>
            <a:off x="144065" y="798944"/>
            <a:ext cx="8853286" cy="4155319"/>
          </a:xfrm>
          <a:prstGeom prst="rect">
            <a:avLst/>
          </a:prstGeom>
          <a:noFill/>
          <a:ln>
            <a:noFill/>
          </a:ln>
        </p:spPr>
        <p:txBody>
          <a:bodyPr spcFirstLastPara="1" wrap="square" lIns="91425" tIns="45700" rIns="182875" bIns="45700" anchor="t" anchorCtr="0">
            <a:noAutofit/>
          </a:bodyPr>
          <a:lstStyle/>
          <a:p>
            <a:pPr marL="169863" lvl="0" indent="-169863" algn="l" rtl="0">
              <a:lnSpc>
                <a:spcPct val="100000"/>
              </a:lnSpc>
              <a:spcBef>
                <a:spcPts val="0"/>
              </a:spcBef>
              <a:spcAft>
                <a:spcPts val="0"/>
              </a:spcAft>
              <a:buSzPts val="1350"/>
              <a:buFont typeface="Arial"/>
              <a:buChar char="•"/>
            </a:pPr>
            <a:r>
              <a:rPr lang="en-US"/>
              <a:t>A routing table contains a list of routes known networks (prefixes and prefix lengths). The source of this information is derived from directly connected networks, static routes, and dynamic routing protocols. </a:t>
            </a:r>
            <a:endParaRPr/>
          </a:p>
          <a:p>
            <a:pPr marL="169863" lvl="0" indent="-169863" algn="l" rtl="0">
              <a:lnSpc>
                <a:spcPct val="100000"/>
              </a:lnSpc>
              <a:spcBef>
                <a:spcPts val="0"/>
              </a:spcBef>
              <a:spcAft>
                <a:spcPts val="0"/>
              </a:spcAft>
              <a:buSzPts val="1350"/>
              <a:buFont typeface="Arial"/>
              <a:buChar char="•"/>
            </a:pPr>
            <a:r>
              <a:rPr lang="en-US"/>
              <a:t>Every router makes its decision alone, based on the information it has in its own routing table. The information in a routing table of one router does not necessarily match the routing table of another router. </a:t>
            </a:r>
            <a:endParaRPr/>
          </a:p>
          <a:p>
            <a:pPr marL="169863" lvl="0" indent="-169863" algn="l" rtl="0">
              <a:lnSpc>
                <a:spcPct val="100000"/>
              </a:lnSpc>
              <a:spcBef>
                <a:spcPts val="0"/>
              </a:spcBef>
              <a:spcAft>
                <a:spcPts val="0"/>
              </a:spcAft>
              <a:buSzPts val="1350"/>
              <a:buFont typeface="Arial"/>
              <a:buChar char="•"/>
            </a:pPr>
            <a:r>
              <a:rPr lang="en-US"/>
              <a:t>Routing information about a path does not provide return routing information. </a:t>
            </a:r>
            <a:endParaRPr/>
          </a:p>
          <a:p>
            <a:pPr marL="169863" lvl="0" indent="-169863" algn="l" rtl="0">
              <a:lnSpc>
                <a:spcPct val="100000"/>
              </a:lnSpc>
              <a:spcBef>
                <a:spcPts val="0"/>
              </a:spcBef>
              <a:spcAft>
                <a:spcPts val="0"/>
              </a:spcAft>
              <a:buSzPts val="1350"/>
              <a:buFont typeface="Arial"/>
              <a:buChar char="•"/>
            </a:pPr>
            <a:r>
              <a:rPr lang="en-US"/>
              <a:t>Routing table entries include the route source, destination network, AD, metric, next-hop, route timestamp, and exit interface.</a:t>
            </a:r>
            <a:endParaRPr/>
          </a:p>
          <a:p>
            <a:pPr marL="169863" lvl="0" indent="-169863" algn="l" rtl="0">
              <a:lnSpc>
                <a:spcPct val="100000"/>
              </a:lnSpc>
              <a:spcBef>
                <a:spcPts val="0"/>
              </a:spcBef>
              <a:spcAft>
                <a:spcPts val="0"/>
              </a:spcAft>
              <a:buSzPts val="1350"/>
              <a:buFont typeface="Arial"/>
              <a:buChar char="•"/>
            </a:pPr>
            <a:r>
              <a:rPr lang="en-US"/>
              <a:t>Static routes are manually configured and define an explicit path between two networking devices. </a:t>
            </a:r>
            <a:endParaRPr/>
          </a:p>
          <a:p>
            <a:pPr marL="169863" lvl="0" indent="-169863" algn="l" rtl="0">
              <a:lnSpc>
                <a:spcPct val="100000"/>
              </a:lnSpc>
              <a:spcBef>
                <a:spcPts val="0"/>
              </a:spcBef>
              <a:spcAft>
                <a:spcPts val="0"/>
              </a:spcAft>
              <a:buSzPts val="1350"/>
              <a:buFont typeface="Arial"/>
              <a:buChar char="•"/>
            </a:pPr>
            <a:r>
              <a:rPr lang="en-US"/>
              <a:t>Dynamic routing protocols can discover a network, maintain routing tables, select a best path, and automatically discover a new best path if the topology changes. </a:t>
            </a:r>
            <a:endParaRPr/>
          </a:p>
          <a:p>
            <a:pPr marL="169863" lvl="0" indent="-169863" algn="l" rtl="0">
              <a:lnSpc>
                <a:spcPct val="100000"/>
              </a:lnSpc>
              <a:spcBef>
                <a:spcPts val="0"/>
              </a:spcBef>
              <a:spcAft>
                <a:spcPts val="0"/>
              </a:spcAft>
              <a:buSzPts val="1350"/>
              <a:buFont typeface="Arial"/>
              <a:buChar char="•"/>
            </a:pPr>
            <a:r>
              <a:rPr lang="en-US"/>
              <a:t>The default route specifies a next-hop router to use when the routing table does not contain a specific route that matches the destination IP address. A default route can be either a static route or learned automatically from a dynamic routing protocol. </a:t>
            </a:r>
            <a:endParaRPr/>
          </a:p>
          <a:p>
            <a:pPr marL="169863" lvl="0" indent="-84138" algn="l" rtl="0">
              <a:lnSpc>
                <a:spcPct val="100000"/>
              </a:lnSpc>
              <a:spcBef>
                <a:spcPts val="0"/>
              </a:spcBef>
              <a:spcAft>
                <a:spcPts val="0"/>
              </a:spcAft>
              <a:buSzPts val="1350"/>
              <a:buNone/>
            </a:pPr>
            <a:endParaRPr/>
          </a:p>
        </p:txBody>
      </p:sp>
    </p:spTree>
  </p:cSld>
  <p:clrMapOvr>
    <a:masterClrMapping/>
  </p:clrMapOvr>
  <p:transition spd="slow">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54"/>
          <p:cNvSpPr txBox="1">
            <a:spLocks noGrp="1"/>
          </p:cNvSpPr>
          <p:nvPr>
            <p:ph type="title"/>
          </p:nvPr>
        </p:nvSpPr>
        <p:spPr>
          <a:xfrm>
            <a:off x="1" y="41393"/>
            <a:ext cx="9144000" cy="757551"/>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US" sz="1400">
                <a:latin typeface="Arial"/>
                <a:ea typeface="Arial"/>
                <a:cs typeface="Arial"/>
                <a:sym typeface="Arial"/>
              </a:rPr>
              <a:t>Module Practice and Quiz</a:t>
            </a:r>
            <a:br>
              <a:rPr lang="en-US">
                <a:latin typeface="Arial"/>
                <a:ea typeface="Arial"/>
                <a:cs typeface="Arial"/>
                <a:sym typeface="Arial"/>
              </a:rPr>
            </a:br>
            <a:r>
              <a:rPr lang="en-US">
                <a:latin typeface="Arial"/>
                <a:ea typeface="Arial"/>
                <a:cs typeface="Arial"/>
                <a:sym typeface="Arial"/>
              </a:rPr>
              <a:t>What Did I Learn In This Module? (Cont.)</a:t>
            </a:r>
            <a:endParaRPr/>
          </a:p>
        </p:txBody>
      </p:sp>
      <p:sp>
        <p:nvSpPr>
          <p:cNvPr id="628" name="Google Shape;628;p54"/>
          <p:cNvSpPr txBox="1">
            <a:spLocks noGrp="1"/>
          </p:cNvSpPr>
          <p:nvPr>
            <p:ph type="body" idx="1"/>
          </p:nvPr>
        </p:nvSpPr>
        <p:spPr>
          <a:xfrm>
            <a:off x="144065" y="798944"/>
            <a:ext cx="8853286" cy="4155319"/>
          </a:xfrm>
          <a:prstGeom prst="rect">
            <a:avLst/>
          </a:prstGeom>
          <a:noFill/>
          <a:ln>
            <a:noFill/>
          </a:ln>
        </p:spPr>
        <p:txBody>
          <a:bodyPr spcFirstLastPara="1" wrap="square" lIns="91425" tIns="45700" rIns="182875" bIns="45700" anchor="t" anchorCtr="0">
            <a:noAutofit/>
          </a:bodyPr>
          <a:lstStyle/>
          <a:p>
            <a:pPr marL="169863" lvl="0" indent="-169863" algn="l" rtl="0">
              <a:lnSpc>
                <a:spcPct val="100000"/>
              </a:lnSpc>
              <a:spcBef>
                <a:spcPts val="0"/>
              </a:spcBef>
              <a:spcAft>
                <a:spcPts val="0"/>
              </a:spcAft>
              <a:buSzPts val="1350"/>
              <a:buFont typeface="Arial"/>
              <a:buChar char="•"/>
            </a:pPr>
            <a:r>
              <a:rPr lang="en-US"/>
              <a:t>IPv4 routing tables still have a structure based on classful addressing represented by levels of indentation. IPv6 routing tables do not use the IPv4 routing table structure. </a:t>
            </a:r>
            <a:endParaRPr/>
          </a:p>
          <a:p>
            <a:pPr marL="169863" lvl="0" indent="-169863" algn="l" rtl="0">
              <a:lnSpc>
                <a:spcPct val="100000"/>
              </a:lnSpc>
              <a:spcBef>
                <a:spcPts val="0"/>
              </a:spcBef>
              <a:spcAft>
                <a:spcPts val="0"/>
              </a:spcAft>
              <a:buSzPts val="1350"/>
              <a:buFont typeface="Arial"/>
              <a:buChar char="•"/>
            </a:pPr>
            <a:r>
              <a:rPr lang="en-US"/>
              <a:t>Cisco IOS uses what is known as the administrative distance (AD) to determine the route to install into the IP routing table. The AD represents the "trustworthiness" of the route. The lower the AD, the more trustworthy the route source.</a:t>
            </a:r>
            <a:endParaRPr/>
          </a:p>
          <a:p>
            <a:pPr marL="169863" lvl="0" indent="-169863" algn="l" rtl="0">
              <a:lnSpc>
                <a:spcPct val="100000"/>
              </a:lnSpc>
              <a:spcBef>
                <a:spcPts val="0"/>
              </a:spcBef>
              <a:spcAft>
                <a:spcPts val="0"/>
              </a:spcAft>
              <a:buSzPts val="1350"/>
              <a:buFont typeface="Arial"/>
              <a:buChar char="•"/>
            </a:pPr>
            <a:r>
              <a:rPr lang="en-US"/>
              <a:t>Static routes are commonly used as a default route forwarding packets to a service provider, for routes outside the routing domain and not learned by the dynamic routing protocol, when the network administrator wants to explicitly define the path for a specific network, or for routing between stub networks.</a:t>
            </a:r>
            <a:endParaRPr/>
          </a:p>
          <a:p>
            <a:pPr marL="169863" lvl="0" indent="-169863" algn="l" rtl="0">
              <a:lnSpc>
                <a:spcPct val="100000"/>
              </a:lnSpc>
              <a:spcBef>
                <a:spcPts val="0"/>
              </a:spcBef>
              <a:spcAft>
                <a:spcPts val="0"/>
              </a:spcAft>
              <a:buSzPts val="1350"/>
              <a:buFont typeface="Arial"/>
              <a:buChar char="•"/>
            </a:pPr>
            <a:r>
              <a:rPr lang="en-US"/>
              <a:t>Dynamic routing protocol are commonly used in networks consisting of more than just a few routers, when a change in the network topology requires the network to automatically determine another path, and for scalability. As the network grows, the dynamic routing protocol automatically learns about any new networks.</a:t>
            </a:r>
            <a:endParaRPr/>
          </a:p>
          <a:p>
            <a:pPr marL="169863" lvl="0" indent="-169863" algn="l" rtl="0">
              <a:lnSpc>
                <a:spcPct val="100000"/>
              </a:lnSpc>
              <a:spcBef>
                <a:spcPts val="0"/>
              </a:spcBef>
              <a:spcAft>
                <a:spcPts val="0"/>
              </a:spcAft>
              <a:buSzPts val="1350"/>
              <a:buFont typeface="Arial"/>
              <a:buChar char="•"/>
            </a:pPr>
            <a:r>
              <a:rPr lang="en-US"/>
              <a:t>Current routing protocols include IGPs and EGPs. IGPs exchange routing information within a routing domain administered by a single organization. The only EGP is BGP. BGP exchanges routing information between different organizations.BGP is used by ISPs to route packets over the internet. </a:t>
            </a:r>
            <a:endParaRPr/>
          </a:p>
          <a:p>
            <a:pPr marL="169863" lvl="0" indent="-84138" algn="l" rtl="0">
              <a:lnSpc>
                <a:spcPct val="100000"/>
              </a:lnSpc>
              <a:spcBef>
                <a:spcPts val="0"/>
              </a:spcBef>
              <a:spcAft>
                <a:spcPts val="0"/>
              </a:spcAft>
              <a:buSzPts val="1350"/>
              <a:buNone/>
            </a:pPr>
            <a:endParaRPr/>
          </a:p>
        </p:txBody>
      </p:sp>
    </p:spTree>
  </p:cSld>
  <p:clrMapOvr>
    <a:masterClrMapping/>
  </p:clrMapOvr>
  <p:transition spd="slow">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55"/>
          <p:cNvSpPr txBox="1">
            <a:spLocks noGrp="1"/>
          </p:cNvSpPr>
          <p:nvPr>
            <p:ph type="title"/>
          </p:nvPr>
        </p:nvSpPr>
        <p:spPr>
          <a:xfrm>
            <a:off x="1" y="41393"/>
            <a:ext cx="9144000" cy="757551"/>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US" sz="1400">
                <a:latin typeface="Arial"/>
                <a:ea typeface="Arial"/>
                <a:cs typeface="Arial"/>
                <a:sym typeface="Arial"/>
              </a:rPr>
              <a:t>Module Practice and Quiz</a:t>
            </a:r>
            <a:br>
              <a:rPr lang="en-US">
                <a:latin typeface="Arial"/>
                <a:ea typeface="Arial"/>
                <a:cs typeface="Arial"/>
                <a:sym typeface="Arial"/>
              </a:rPr>
            </a:br>
            <a:r>
              <a:rPr lang="en-US">
                <a:latin typeface="Arial"/>
                <a:ea typeface="Arial"/>
                <a:cs typeface="Arial"/>
                <a:sym typeface="Arial"/>
              </a:rPr>
              <a:t>What Did I Learn In This Module? (Cont.)</a:t>
            </a:r>
            <a:endParaRPr/>
          </a:p>
        </p:txBody>
      </p:sp>
      <p:sp>
        <p:nvSpPr>
          <p:cNvPr id="635" name="Google Shape;635;p55"/>
          <p:cNvSpPr txBox="1">
            <a:spLocks noGrp="1"/>
          </p:cNvSpPr>
          <p:nvPr>
            <p:ph type="body" idx="1"/>
          </p:nvPr>
        </p:nvSpPr>
        <p:spPr>
          <a:xfrm>
            <a:off x="144065" y="798944"/>
            <a:ext cx="8853286" cy="4155319"/>
          </a:xfrm>
          <a:prstGeom prst="rect">
            <a:avLst/>
          </a:prstGeom>
          <a:noFill/>
          <a:ln>
            <a:noFill/>
          </a:ln>
        </p:spPr>
        <p:txBody>
          <a:bodyPr spcFirstLastPara="1" wrap="square" lIns="91425" tIns="45700" rIns="182875" bIns="45700" anchor="t" anchorCtr="0">
            <a:noAutofit/>
          </a:bodyPr>
          <a:lstStyle/>
          <a:p>
            <a:pPr marL="169863" lvl="0" indent="-169863" algn="l" rtl="0">
              <a:lnSpc>
                <a:spcPct val="100000"/>
              </a:lnSpc>
              <a:spcBef>
                <a:spcPts val="0"/>
              </a:spcBef>
              <a:spcAft>
                <a:spcPts val="0"/>
              </a:spcAft>
              <a:buSzPts val="1350"/>
              <a:buFont typeface="Arial"/>
              <a:buChar char="•"/>
            </a:pPr>
            <a:r>
              <a:rPr lang="en-US"/>
              <a:t>Distance vector, link-state, and path vector routing protocols refer to the type of routing algorithm used to determine best path. </a:t>
            </a:r>
            <a:endParaRPr/>
          </a:p>
          <a:p>
            <a:pPr marL="169863" lvl="0" indent="-169863" algn="l" rtl="0">
              <a:lnSpc>
                <a:spcPct val="100000"/>
              </a:lnSpc>
              <a:spcBef>
                <a:spcPts val="0"/>
              </a:spcBef>
              <a:spcAft>
                <a:spcPts val="0"/>
              </a:spcAft>
              <a:buSzPts val="1350"/>
              <a:buFont typeface="Arial"/>
              <a:buChar char="•"/>
            </a:pPr>
            <a:r>
              <a:rPr lang="en-US"/>
              <a:t>The main components of dynamic routing protocols are data structures, routing protocol messages, and algorithms. </a:t>
            </a:r>
            <a:endParaRPr/>
          </a:p>
          <a:p>
            <a:pPr marL="169863" lvl="0" indent="-169863" algn="l" rtl="0">
              <a:lnSpc>
                <a:spcPct val="100000"/>
              </a:lnSpc>
              <a:spcBef>
                <a:spcPts val="0"/>
              </a:spcBef>
              <a:spcAft>
                <a:spcPts val="0"/>
              </a:spcAft>
              <a:buSzPts val="1350"/>
              <a:buFont typeface="Arial"/>
              <a:buChar char="•"/>
            </a:pPr>
            <a:r>
              <a:rPr lang="en-US"/>
              <a:t>The best path is selected by a routing protocol based on the value or metric it uses to determine the distance to reach a network. The best path to a network is the path with the lowest metric. </a:t>
            </a:r>
            <a:endParaRPr/>
          </a:p>
          <a:p>
            <a:pPr marL="169863" lvl="0" indent="-169863" algn="l" rtl="0">
              <a:lnSpc>
                <a:spcPct val="100000"/>
              </a:lnSpc>
              <a:spcBef>
                <a:spcPts val="0"/>
              </a:spcBef>
              <a:spcAft>
                <a:spcPts val="0"/>
              </a:spcAft>
              <a:buSzPts val="1350"/>
              <a:buFont typeface="Arial"/>
              <a:buChar char="•"/>
            </a:pPr>
            <a:r>
              <a:rPr lang="en-US"/>
              <a:t>When a router has two or more paths to a destination with equal cost metrics, then the router forwards the packets using both paths equally. This is called equal cost load balancing.</a:t>
            </a:r>
            <a:endParaRPr/>
          </a:p>
          <a:p>
            <a:pPr marL="169863" lvl="0" indent="-84138" algn="l" rtl="0">
              <a:lnSpc>
                <a:spcPct val="100000"/>
              </a:lnSpc>
              <a:spcBef>
                <a:spcPts val="0"/>
              </a:spcBef>
              <a:spcAft>
                <a:spcPts val="0"/>
              </a:spcAft>
              <a:buSzPts val="1350"/>
              <a:buNone/>
            </a:pPr>
            <a:endParaRPr/>
          </a:p>
        </p:txBody>
      </p:sp>
    </p:spTree>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640"/>
        <p:cNvGrpSpPr/>
        <p:nvPr/>
      </p:nvGrpSpPr>
      <p:grpSpPr>
        <a:xfrm>
          <a:off x="0" y="0"/>
          <a:ext cx="0" cy="0"/>
          <a:chOff x="0" y="0"/>
          <a:chExt cx="0" cy="0"/>
        </a:xfrm>
      </p:grpSpPr>
      <p:sp>
        <p:nvSpPr>
          <p:cNvPr id="641" name="Google Shape;641;p56"/>
          <p:cNvSpPr txBox="1">
            <a:spLocks noGrp="1"/>
          </p:cNvSpPr>
          <p:nvPr>
            <p:ph type="title"/>
          </p:nvPr>
        </p:nvSpPr>
        <p:spPr>
          <a:xfrm>
            <a:off x="1" y="-551"/>
            <a:ext cx="9144000" cy="609056"/>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None/>
            </a:pPr>
            <a:r>
              <a:rPr lang="en-US" sz="1400">
                <a:latin typeface="Arial"/>
                <a:ea typeface="Arial"/>
                <a:cs typeface="Arial"/>
                <a:sym typeface="Arial"/>
              </a:rPr>
              <a:t>Module 14: Routing Concepts</a:t>
            </a:r>
            <a:br>
              <a:rPr lang="en-US">
                <a:latin typeface="Arial"/>
                <a:ea typeface="Arial"/>
                <a:cs typeface="Arial"/>
                <a:sym typeface="Arial"/>
              </a:rPr>
            </a:br>
            <a:r>
              <a:rPr lang="en-US">
                <a:latin typeface="Arial"/>
                <a:ea typeface="Arial"/>
                <a:cs typeface="Arial"/>
                <a:sym typeface="Arial"/>
              </a:rPr>
              <a:t>New Terms and Commands</a:t>
            </a:r>
            <a:endParaRPr/>
          </a:p>
        </p:txBody>
      </p:sp>
      <p:sp>
        <p:nvSpPr>
          <p:cNvPr id="642" name="Google Shape;642;p56"/>
          <p:cNvSpPr txBox="1">
            <a:spLocks noGrp="1"/>
          </p:cNvSpPr>
          <p:nvPr>
            <p:ph type="body" idx="1"/>
          </p:nvPr>
        </p:nvSpPr>
        <p:spPr>
          <a:xfrm>
            <a:off x="144066" y="798944"/>
            <a:ext cx="2609768" cy="3781446"/>
          </a:xfrm>
          <a:prstGeom prst="rect">
            <a:avLst/>
          </a:prstGeom>
          <a:noFill/>
          <a:ln w="9525" cap="flat" cmpd="sng">
            <a:solidFill>
              <a:srgbClr val="000000"/>
            </a:solidFill>
            <a:prstDash val="solid"/>
            <a:round/>
            <a:headEnd type="none" w="sm" len="sm"/>
            <a:tailEnd type="none" w="sm" len="sm"/>
          </a:ln>
        </p:spPr>
        <p:txBody>
          <a:bodyPr spcFirstLastPara="1" wrap="square" lIns="91425" tIns="45700" rIns="182875" bIns="45700" anchor="t" anchorCtr="0">
            <a:noAutofit/>
          </a:bodyPr>
          <a:lstStyle/>
          <a:p>
            <a:pPr marL="169863" lvl="0" indent="-169863" algn="l" rtl="0">
              <a:lnSpc>
                <a:spcPct val="100000"/>
              </a:lnSpc>
              <a:spcBef>
                <a:spcPts val="0"/>
              </a:spcBef>
              <a:spcAft>
                <a:spcPts val="0"/>
              </a:spcAft>
              <a:buSzPts val="1080"/>
              <a:buFont typeface="Arial"/>
              <a:buChar char="•"/>
            </a:pPr>
            <a:r>
              <a:rPr lang="en-US" sz="1200"/>
              <a:t>best path</a:t>
            </a:r>
            <a:endParaRPr/>
          </a:p>
          <a:p>
            <a:pPr marL="169863" lvl="0" indent="-169863" algn="l" rtl="0">
              <a:lnSpc>
                <a:spcPct val="100000"/>
              </a:lnSpc>
              <a:spcBef>
                <a:spcPts val="1200"/>
              </a:spcBef>
              <a:spcAft>
                <a:spcPts val="0"/>
              </a:spcAft>
              <a:buSzPts val="1080"/>
              <a:buFont typeface="Arial"/>
              <a:buChar char="•"/>
            </a:pPr>
            <a:r>
              <a:rPr lang="en-US" sz="1200"/>
              <a:t>longest match</a:t>
            </a:r>
            <a:endParaRPr/>
          </a:p>
          <a:p>
            <a:pPr marL="169863" lvl="0" indent="-169863" algn="l" rtl="0">
              <a:lnSpc>
                <a:spcPct val="100000"/>
              </a:lnSpc>
              <a:spcBef>
                <a:spcPts val="1200"/>
              </a:spcBef>
              <a:spcAft>
                <a:spcPts val="0"/>
              </a:spcAft>
              <a:buSzPts val="1080"/>
              <a:buFont typeface="Arial"/>
              <a:buChar char="•"/>
            </a:pPr>
            <a:r>
              <a:rPr lang="en-US" sz="1200"/>
              <a:t>prefix length</a:t>
            </a:r>
            <a:endParaRPr/>
          </a:p>
          <a:p>
            <a:pPr marL="169863" lvl="0" indent="-169863" algn="l" rtl="0">
              <a:lnSpc>
                <a:spcPct val="100000"/>
              </a:lnSpc>
              <a:spcBef>
                <a:spcPts val="1200"/>
              </a:spcBef>
              <a:spcAft>
                <a:spcPts val="0"/>
              </a:spcAft>
              <a:buSzPts val="1080"/>
              <a:buFont typeface="Arial"/>
              <a:buChar char="•"/>
            </a:pPr>
            <a:r>
              <a:rPr lang="en-US" sz="1200"/>
              <a:t>next-hop router</a:t>
            </a:r>
            <a:endParaRPr/>
          </a:p>
          <a:p>
            <a:pPr marL="169863" lvl="0" indent="-169863" algn="l" rtl="0">
              <a:lnSpc>
                <a:spcPct val="100000"/>
              </a:lnSpc>
              <a:spcBef>
                <a:spcPts val="1200"/>
              </a:spcBef>
              <a:spcAft>
                <a:spcPts val="0"/>
              </a:spcAft>
              <a:buSzPts val="1080"/>
              <a:buFont typeface="Arial"/>
              <a:buChar char="•"/>
            </a:pPr>
            <a:r>
              <a:rPr lang="en-US" sz="1200"/>
              <a:t>process switching</a:t>
            </a:r>
            <a:endParaRPr/>
          </a:p>
          <a:p>
            <a:pPr marL="169863" lvl="0" indent="-169863" algn="l" rtl="0">
              <a:lnSpc>
                <a:spcPct val="100000"/>
              </a:lnSpc>
              <a:spcBef>
                <a:spcPts val="1200"/>
              </a:spcBef>
              <a:spcAft>
                <a:spcPts val="0"/>
              </a:spcAft>
              <a:buSzPts val="1080"/>
              <a:buFont typeface="Arial"/>
              <a:buChar char="•"/>
            </a:pPr>
            <a:r>
              <a:rPr lang="en-US" sz="1200"/>
              <a:t>fast switching</a:t>
            </a:r>
            <a:endParaRPr/>
          </a:p>
          <a:p>
            <a:pPr marL="169863" lvl="0" indent="-169863" algn="l" rtl="0">
              <a:lnSpc>
                <a:spcPct val="100000"/>
              </a:lnSpc>
              <a:spcBef>
                <a:spcPts val="1200"/>
              </a:spcBef>
              <a:spcAft>
                <a:spcPts val="0"/>
              </a:spcAft>
              <a:buSzPts val="1080"/>
              <a:buFont typeface="Arial"/>
              <a:buChar char="•"/>
            </a:pPr>
            <a:r>
              <a:rPr lang="en-US" sz="1200"/>
              <a:t>Cisco Express Forwarding (CEF)</a:t>
            </a:r>
            <a:endParaRPr/>
          </a:p>
          <a:p>
            <a:pPr marL="169863" lvl="0" indent="-169863" algn="l" rtl="0">
              <a:lnSpc>
                <a:spcPct val="100000"/>
              </a:lnSpc>
              <a:spcBef>
                <a:spcPts val="1200"/>
              </a:spcBef>
              <a:spcAft>
                <a:spcPts val="0"/>
              </a:spcAft>
              <a:buSzPts val="1080"/>
              <a:buFont typeface="Arial"/>
              <a:buChar char="•"/>
            </a:pPr>
            <a:r>
              <a:rPr lang="en-US" sz="1200"/>
              <a:t>route sources</a:t>
            </a:r>
            <a:endParaRPr/>
          </a:p>
          <a:p>
            <a:pPr marL="169863" lvl="0" indent="-169863" algn="l" rtl="0">
              <a:lnSpc>
                <a:spcPct val="100000"/>
              </a:lnSpc>
              <a:spcBef>
                <a:spcPts val="1200"/>
              </a:spcBef>
              <a:spcAft>
                <a:spcPts val="0"/>
              </a:spcAft>
              <a:buSzPts val="1080"/>
              <a:buFont typeface="Arial"/>
              <a:buChar char="•"/>
            </a:pPr>
            <a:r>
              <a:rPr lang="en-US" sz="1200"/>
              <a:t>static routes</a:t>
            </a:r>
            <a:endParaRPr/>
          </a:p>
          <a:p>
            <a:pPr marL="169863" lvl="0" indent="-169863" algn="l" rtl="0">
              <a:lnSpc>
                <a:spcPct val="100000"/>
              </a:lnSpc>
              <a:spcBef>
                <a:spcPts val="1200"/>
              </a:spcBef>
              <a:spcAft>
                <a:spcPts val="0"/>
              </a:spcAft>
              <a:buSzPts val="1080"/>
              <a:buFont typeface="Arial"/>
              <a:buChar char="•"/>
            </a:pPr>
            <a:r>
              <a:rPr lang="en-US" sz="1200"/>
              <a:t>dynamic routing protocols</a:t>
            </a:r>
            <a:endParaRPr/>
          </a:p>
        </p:txBody>
      </p:sp>
      <p:sp>
        <p:nvSpPr>
          <p:cNvPr id="643" name="Google Shape;643;p56"/>
          <p:cNvSpPr txBox="1"/>
          <p:nvPr/>
        </p:nvSpPr>
        <p:spPr>
          <a:xfrm>
            <a:off x="2753834" y="798944"/>
            <a:ext cx="3327989" cy="3781446"/>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182875" bIns="45700" anchor="t" anchorCtr="0">
            <a:noAutofit/>
          </a:bodyPr>
          <a:lstStyle/>
          <a:p>
            <a:pPr marL="169863" marR="0" lvl="0" indent="-169863" algn="l" rtl="0">
              <a:lnSpc>
                <a:spcPct val="100000"/>
              </a:lnSpc>
              <a:spcBef>
                <a:spcPts val="0"/>
              </a:spcBef>
              <a:spcAft>
                <a:spcPts val="0"/>
              </a:spcAft>
              <a:buClr>
                <a:schemeClr val="dk2"/>
              </a:buClr>
              <a:buSzPts val="1080"/>
              <a:buFont typeface="Arial"/>
              <a:buChar char="•"/>
            </a:pPr>
            <a:r>
              <a:rPr lang="en-US" sz="1200">
                <a:solidFill>
                  <a:srgbClr val="000000"/>
                </a:solidFill>
                <a:latin typeface="Arial"/>
                <a:ea typeface="Arial"/>
                <a:cs typeface="Arial"/>
                <a:sym typeface="Arial"/>
              </a:rPr>
              <a:t>ip route</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Default Route</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b="1">
                <a:solidFill>
                  <a:srgbClr val="000000"/>
                </a:solidFill>
                <a:latin typeface="Arial"/>
                <a:ea typeface="Arial"/>
                <a:cs typeface="Arial"/>
                <a:sym typeface="Arial"/>
              </a:rPr>
              <a:t>ip route 0.0.0.0 0.0.0.0 [ exit-if | next-hop-ip ]</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b="1">
                <a:solidFill>
                  <a:srgbClr val="000000"/>
                </a:solidFill>
                <a:latin typeface="Arial"/>
                <a:ea typeface="Arial"/>
                <a:cs typeface="Arial"/>
                <a:sym typeface="Arial"/>
              </a:rPr>
              <a:t>ipv6 route ::/0 [ exit-if | next-hop-ipv6 ]</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 Administrative Distance</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RIPv2</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OSPFv2</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EIGRP</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EIGRP for IPv6</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OSPFv3</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IS-IS</a:t>
            </a:r>
            <a:endParaRPr/>
          </a:p>
        </p:txBody>
      </p:sp>
      <p:sp>
        <p:nvSpPr>
          <p:cNvPr id="644" name="Google Shape;644;p56"/>
          <p:cNvSpPr txBox="1"/>
          <p:nvPr/>
        </p:nvSpPr>
        <p:spPr>
          <a:xfrm>
            <a:off x="6081823" y="798944"/>
            <a:ext cx="2739824" cy="3781446"/>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182875" bIns="45700" anchor="t" anchorCtr="0">
            <a:noAutofit/>
          </a:bodyPr>
          <a:lstStyle/>
          <a:p>
            <a:pPr marL="169863" marR="0" lvl="0" indent="-169863" algn="l" rtl="0">
              <a:lnSpc>
                <a:spcPct val="100000"/>
              </a:lnSpc>
              <a:spcBef>
                <a:spcPts val="0"/>
              </a:spcBef>
              <a:spcAft>
                <a:spcPts val="0"/>
              </a:spcAft>
              <a:buClr>
                <a:schemeClr val="dk2"/>
              </a:buClr>
              <a:buSzPts val="1080"/>
              <a:buFont typeface="Arial"/>
              <a:buChar char="•"/>
            </a:pPr>
            <a:r>
              <a:rPr lang="en-US" sz="1200">
                <a:solidFill>
                  <a:srgbClr val="000000"/>
                </a:solidFill>
                <a:latin typeface="Arial"/>
                <a:ea typeface="Arial"/>
                <a:cs typeface="Arial"/>
                <a:sym typeface="Arial"/>
              </a:rPr>
              <a:t>IS-IS for IPv6</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BGP</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BGP-MP</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EGP</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load balancing</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equal-cost load balancing</a:t>
            </a:r>
            <a:endParaRPr/>
          </a:p>
          <a:p>
            <a:pPr marL="169863" marR="0" lvl="0" indent="-169863" algn="l" rtl="0">
              <a:lnSpc>
                <a:spcPct val="100000"/>
              </a:lnSpc>
              <a:spcBef>
                <a:spcPts val="1200"/>
              </a:spcBef>
              <a:spcAft>
                <a:spcPts val="0"/>
              </a:spcAft>
              <a:buClr>
                <a:schemeClr val="dk2"/>
              </a:buClr>
              <a:buSzPts val="1080"/>
              <a:buFont typeface="Arial"/>
              <a:buChar char="•"/>
            </a:pPr>
            <a:r>
              <a:rPr lang="en-US" sz="1200">
                <a:solidFill>
                  <a:srgbClr val="000000"/>
                </a:solidFill>
                <a:latin typeface="Arial"/>
                <a:ea typeface="Arial"/>
                <a:cs typeface="Arial"/>
                <a:sym typeface="Arial"/>
              </a:rPr>
              <a:t>unequal-cost load balancing</a:t>
            </a:r>
            <a:endParaRPr/>
          </a:p>
        </p:txBody>
      </p:sp>
    </p:spTree>
  </p:cSld>
  <p:clrMapOvr>
    <a:masterClrMapping/>
  </p:clrMapOvr>
  <p:transition spd="slow">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6"/>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dirty="0"/>
              <a:t>Path Determination</a:t>
            </a:r>
            <a:br>
              <a:rPr lang="en-US" dirty="0"/>
            </a:br>
            <a:r>
              <a:rPr lang="en-US" sz="2400" dirty="0"/>
              <a:t>Best Path Equals Longest Match</a:t>
            </a:r>
            <a:endParaRPr dirty="0"/>
          </a:p>
        </p:txBody>
      </p:sp>
      <p:sp>
        <p:nvSpPr>
          <p:cNvPr id="275" name="Google Shape;275;p6"/>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342900" lvl="0" indent="-342900" algn="l" rtl="0">
              <a:lnSpc>
                <a:spcPct val="100000"/>
              </a:lnSpc>
              <a:spcBef>
                <a:spcPts val="0"/>
              </a:spcBef>
              <a:spcAft>
                <a:spcPts val="0"/>
              </a:spcAft>
              <a:buSzPts val="1600"/>
              <a:buFont typeface="Arial"/>
              <a:buChar char="•"/>
            </a:pPr>
            <a:r>
              <a:rPr lang="en-US" sz="1600" dirty="0">
                <a:solidFill>
                  <a:srgbClr val="000000"/>
                </a:solidFill>
              </a:rPr>
              <a:t>The best path in the routing table is also known as the longest match.</a:t>
            </a:r>
            <a:endParaRPr dirty="0"/>
          </a:p>
          <a:p>
            <a:pPr marL="342900" lvl="0" indent="-342900" algn="l" rtl="0">
              <a:lnSpc>
                <a:spcPct val="100000"/>
              </a:lnSpc>
              <a:spcBef>
                <a:spcPts val="320"/>
              </a:spcBef>
              <a:spcAft>
                <a:spcPts val="0"/>
              </a:spcAft>
              <a:buSzPts val="1600"/>
              <a:buFont typeface="Arial"/>
              <a:buChar char="•"/>
            </a:pPr>
            <a:r>
              <a:rPr lang="en-US" sz="1600" dirty="0">
                <a:solidFill>
                  <a:srgbClr val="000000"/>
                </a:solidFill>
              </a:rPr>
              <a:t>The routing table contains route entries consisting of a </a:t>
            </a:r>
            <a:r>
              <a:rPr lang="en-US" sz="1600" b="1" dirty="0">
                <a:solidFill>
                  <a:srgbClr val="000000"/>
                </a:solidFill>
              </a:rPr>
              <a:t>prefix </a:t>
            </a:r>
            <a:r>
              <a:rPr lang="en-US" sz="1600" dirty="0">
                <a:solidFill>
                  <a:srgbClr val="000000"/>
                </a:solidFill>
              </a:rPr>
              <a:t>(network address) and </a:t>
            </a:r>
            <a:r>
              <a:rPr lang="en-US" sz="1600" b="1" dirty="0">
                <a:solidFill>
                  <a:srgbClr val="000000"/>
                </a:solidFill>
              </a:rPr>
              <a:t>prefix length</a:t>
            </a:r>
            <a:r>
              <a:rPr lang="en-US" sz="1600" dirty="0">
                <a:solidFill>
                  <a:srgbClr val="000000"/>
                </a:solidFill>
              </a:rPr>
              <a:t>. For there to be a match between the destination IP address of a packet and a route in the routing table, a minimum number of far-left bits must match between the IP address of the packet and the route in the routing table. The prefix length of the route in the routing table is used to determine the minimum number of far-left bits that must match. </a:t>
            </a:r>
            <a:endParaRPr dirty="0"/>
          </a:p>
          <a:p>
            <a:pPr marL="342900" lvl="0" indent="-342900" algn="l" rtl="0">
              <a:lnSpc>
                <a:spcPct val="100000"/>
              </a:lnSpc>
              <a:spcBef>
                <a:spcPts val="320"/>
              </a:spcBef>
              <a:spcAft>
                <a:spcPts val="0"/>
              </a:spcAft>
              <a:buSzPts val="1600"/>
              <a:buFont typeface="Arial"/>
              <a:buChar char="•"/>
            </a:pPr>
            <a:r>
              <a:rPr lang="en-US" sz="1600" dirty="0">
                <a:solidFill>
                  <a:srgbClr val="000000"/>
                </a:solidFill>
              </a:rPr>
              <a:t>The longest match is the route in the routing table that has the greatest number of far-left matching bits with the destination IP address of the packet. The longest match is always the preferred route.</a:t>
            </a:r>
            <a:endParaRPr dirty="0"/>
          </a:p>
          <a:p>
            <a:pPr marL="0" lvl="0" indent="0" algn="l" rtl="0">
              <a:lnSpc>
                <a:spcPct val="100000"/>
              </a:lnSpc>
              <a:spcBef>
                <a:spcPts val="320"/>
              </a:spcBef>
              <a:spcAft>
                <a:spcPts val="0"/>
              </a:spcAft>
              <a:buSzPts val="1600"/>
              <a:buNone/>
            </a:pPr>
            <a:endParaRPr sz="1600" b="1" dirty="0">
              <a:solidFill>
                <a:srgbClr val="000000"/>
              </a:solidFill>
            </a:endParaRPr>
          </a:p>
          <a:p>
            <a:pPr marL="0" lvl="0" indent="0" algn="l" rtl="0">
              <a:lnSpc>
                <a:spcPct val="100000"/>
              </a:lnSpc>
              <a:spcBef>
                <a:spcPts val="320"/>
              </a:spcBef>
              <a:spcAft>
                <a:spcPts val="0"/>
              </a:spcAft>
              <a:buSzPts val="1600"/>
              <a:buNone/>
            </a:pPr>
            <a:r>
              <a:rPr lang="en-US" sz="1600" b="1" dirty="0">
                <a:solidFill>
                  <a:srgbClr val="000000"/>
                </a:solidFill>
              </a:rPr>
              <a:t>Note</a:t>
            </a:r>
            <a:r>
              <a:rPr lang="en-US" sz="1600" dirty="0">
                <a:solidFill>
                  <a:srgbClr val="000000"/>
                </a:solidFill>
              </a:rPr>
              <a:t>: The term prefix length will be used to refer to the network portion of both IPv4 and IPv6 addresses.</a:t>
            </a:r>
            <a:endParaRPr dirty="0"/>
          </a:p>
          <a:p>
            <a:pPr marL="342900" lvl="0" indent="-241300" algn="l" rtl="0">
              <a:lnSpc>
                <a:spcPct val="100000"/>
              </a:lnSpc>
              <a:spcBef>
                <a:spcPts val="320"/>
              </a:spcBef>
              <a:spcAft>
                <a:spcPts val="0"/>
              </a:spcAft>
              <a:buSzPts val="1600"/>
              <a:buFont typeface="Arial"/>
              <a:buNone/>
            </a:pPr>
            <a:endParaRPr sz="1600" dirty="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7"/>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Path Determination</a:t>
            </a:r>
            <a:br>
              <a:rPr lang="en-US"/>
            </a:br>
            <a:r>
              <a:rPr lang="en-US" sz="2400"/>
              <a:t>IPv4 Longest Match Example</a:t>
            </a:r>
            <a:endParaRPr/>
          </a:p>
        </p:txBody>
      </p:sp>
      <p:sp>
        <p:nvSpPr>
          <p:cNvPr id="282" name="Google Shape;282;p7"/>
          <p:cNvSpPr txBox="1">
            <a:spLocks noGrp="1"/>
          </p:cNvSpPr>
          <p:nvPr>
            <p:ph type="body" idx="1"/>
          </p:nvPr>
        </p:nvSpPr>
        <p:spPr>
          <a:xfrm>
            <a:off x="474662" y="731837"/>
            <a:ext cx="8280057"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In the table, an IPv4 packet has the destination IPv4 address 172.16.0.10. The router has three route entries in its IPv4 routing table that match this packet: 172.16.0.0/12, 172.16.0.0/18, and 172.16.0.0/26. Of the three routes, 172.16.0.0/26 has the longest match and would be chosen to forward the packet. For any of these routes to be considered a match there must be at least the number of matching bits indicated by the subnet mask of the route.</a:t>
            </a:r>
            <a:endParaRPr/>
          </a:p>
        </p:txBody>
      </p:sp>
      <p:graphicFrame>
        <p:nvGraphicFramePr>
          <p:cNvPr id="283" name="Google Shape;283;p7"/>
          <p:cNvGraphicFramePr/>
          <p:nvPr/>
        </p:nvGraphicFramePr>
        <p:xfrm>
          <a:off x="797977" y="2336652"/>
          <a:ext cx="7548050" cy="2225100"/>
        </p:xfrm>
        <a:graphic>
          <a:graphicData uri="http://schemas.openxmlformats.org/drawingml/2006/table">
            <a:tbl>
              <a:tblPr firstRow="1" bandRow="1">
                <a:noFill/>
                <a:tableStyleId>{5CBF8457-67B7-4853-82DC-78215A451245}</a:tableStyleId>
              </a:tblPr>
              <a:tblGrid>
                <a:gridCol w="1105250">
                  <a:extLst>
                    <a:ext uri="{9D8B030D-6E8A-4147-A177-3AD203B41FA5}">
                      <a16:colId xmlns:a16="http://schemas.microsoft.com/office/drawing/2014/main" val="20000"/>
                    </a:ext>
                  </a:extLst>
                </a:gridCol>
                <a:gridCol w="2052625">
                  <a:extLst>
                    <a:ext uri="{9D8B030D-6E8A-4147-A177-3AD203B41FA5}">
                      <a16:colId xmlns:a16="http://schemas.microsoft.com/office/drawing/2014/main" val="20001"/>
                    </a:ext>
                  </a:extLst>
                </a:gridCol>
                <a:gridCol w="4390175">
                  <a:extLst>
                    <a:ext uri="{9D8B030D-6E8A-4147-A177-3AD203B41FA5}">
                      <a16:colId xmlns:a16="http://schemas.microsoft.com/office/drawing/2014/main" val="20002"/>
                    </a:ext>
                  </a:extLst>
                </a:gridCol>
              </a:tblGrid>
              <a:tr h="370850">
                <a:tc gridSpan="2">
                  <a:txBody>
                    <a:bodyPr/>
                    <a:lstStyle/>
                    <a:p>
                      <a:pPr marL="0" marR="0" lvl="0" indent="0" algn="l" rtl="0">
                        <a:spcBef>
                          <a:spcPts val="0"/>
                        </a:spcBef>
                        <a:spcAft>
                          <a:spcPts val="0"/>
                        </a:spcAft>
                        <a:buNone/>
                      </a:pPr>
                      <a:r>
                        <a:rPr lang="en-US" sz="1400" u="none" strike="noStrike" cap="none"/>
                        <a:t>Destination IPv4 Address</a:t>
                      </a:r>
                      <a:endParaRPr/>
                    </a:p>
                  </a:txBody>
                  <a:tcPr marL="47625" marR="47625" marT="47625" marB="47625" anchor="ctr"/>
                </a:tc>
                <a:tc hMerge="1">
                  <a:txBody>
                    <a:bodyPr/>
                    <a:lstStyle/>
                    <a:p>
                      <a:endParaRPr lang="en-US"/>
                    </a:p>
                  </a:txBody>
                  <a:tcPr/>
                </a:tc>
                <a:tc>
                  <a:txBody>
                    <a:bodyPr/>
                    <a:lstStyle/>
                    <a:p>
                      <a:pPr marL="0" marR="0" lvl="0" indent="0" algn="l" rtl="0">
                        <a:spcBef>
                          <a:spcPts val="0"/>
                        </a:spcBef>
                        <a:spcAft>
                          <a:spcPts val="0"/>
                        </a:spcAft>
                        <a:buNone/>
                      </a:pPr>
                      <a:r>
                        <a:rPr lang="en-US" sz="1400" u="none" strike="noStrike" cap="none"/>
                        <a:t>Address in Binary</a:t>
                      </a:r>
                      <a:endParaRPr/>
                    </a:p>
                  </a:txBody>
                  <a:tcPr marL="47625" marR="47625" marT="47625" marB="47625" anchor="ctr"/>
                </a:tc>
                <a:extLst>
                  <a:ext uri="{0D108BD9-81ED-4DB2-BD59-A6C34878D82A}">
                    <a16:rowId xmlns:a16="http://schemas.microsoft.com/office/drawing/2014/main" val="10000"/>
                  </a:ext>
                </a:extLst>
              </a:tr>
              <a:tr h="370850">
                <a:tc gridSpan="2">
                  <a:txBody>
                    <a:bodyPr/>
                    <a:lstStyle/>
                    <a:p>
                      <a:pPr marL="0" marR="0" lvl="0" indent="0" algn="l" rtl="0">
                        <a:spcBef>
                          <a:spcPts val="0"/>
                        </a:spcBef>
                        <a:spcAft>
                          <a:spcPts val="0"/>
                        </a:spcAft>
                        <a:buNone/>
                      </a:pPr>
                      <a:r>
                        <a:rPr lang="en-US" sz="1400" b="0" u="none" strike="noStrike" cap="none" dirty="0"/>
                        <a:t>172.16.0.10</a:t>
                      </a:r>
                      <a:endParaRPr dirty="0"/>
                    </a:p>
                  </a:txBody>
                  <a:tcPr marL="47625" marR="47625" marT="47625" marB="47625" anchor="ctr"/>
                </a:tc>
                <a:tc hMerge="1">
                  <a:txBody>
                    <a:bodyPr/>
                    <a:lstStyle/>
                    <a:p>
                      <a:endParaRPr lang="en-US"/>
                    </a:p>
                  </a:txBody>
                  <a:tcPr/>
                </a:tc>
                <a:tc>
                  <a:txBody>
                    <a:bodyPr/>
                    <a:lstStyle/>
                    <a:p>
                      <a:pPr marL="0" marR="0" lvl="0" indent="0" algn="l" rtl="0">
                        <a:spcBef>
                          <a:spcPts val="0"/>
                        </a:spcBef>
                        <a:spcAft>
                          <a:spcPts val="0"/>
                        </a:spcAft>
                        <a:buNone/>
                      </a:pPr>
                      <a:r>
                        <a:rPr lang="en-US" sz="1400" b="1" u="none" strike="noStrike" cap="none"/>
                        <a:t>10101100.00010000.00000000.00</a:t>
                      </a:r>
                      <a:r>
                        <a:rPr lang="en-US" sz="1400" b="0" u="none" strike="noStrike" cap="none"/>
                        <a:t>001010</a:t>
                      </a:r>
                      <a:endParaRPr/>
                    </a:p>
                  </a:txBody>
                  <a:tcPr marL="47625" marR="47625" marT="47625" marB="476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400" u="none" strike="noStrike" cap="none"/>
                        <a:t>Route Entry</a:t>
                      </a:r>
                      <a:endParaRPr/>
                    </a:p>
                  </a:txBody>
                  <a:tcPr marL="47625" marR="47625" marT="47625" marB="47625" anchor="ctr"/>
                </a:tc>
                <a:tc>
                  <a:txBody>
                    <a:bodyPr/>
                    <a:lstStyle/>
                    <a:p>
                      <a:pPr marL="0" marR="0" lvl="0" indent="0" algn="l" rtl="0">
                        <a:spcBef>
                          <a:spcPts val="0"/>
                        </a:spcBef>
                        <a:spcAft>
                          <a:spcPts val="0"/>
                        </a:spcAft>
                        <a:buNone/>
                      </a:pPr>
                      <a:r>
                        <a:rPr lang="en-US" sz="1400" u="none" strike="noStrike" cap="none"/>
                        <a:t>Prefix/Prefix Length</a:t>
                      </a:r>
                      <a:endParaRPr/>
                    </a:p>
                  </a:txBody>
                  <a:tcPr marL="47625" marR="47625" marT="47625" marB="47625" anchor="ctr"/>
                </a:tc>
                <a:tc>
                  <a:txBody>
                    <a:bodyPr/>
                    <a:lstStyle/>
                    <a:p>
                      <a:pPr marL="0" marR="0" lvl="0" indent="0" algn="l" rtl="0">
                        <a:spcBef>
                          <a:spcPts val="0"/>
                        </a:spcBef>
                        <a:spcAft>
                          <a:spcPts val="0"/>
                        </a:spcAft>
                        <a:buNone/>
                      </a:pPr>
                      <a:r>
                        <a:rPr lang="en-US" sz="1400" u="none" strike="noStrike" cap="none"/>
                        <a:t>Address in Binary</a:t>
                      </a:r>
                      <a:endParaRPr/>
                    </a:p>
                  </a:txBody>
                  <a:tcPr marL="47625" marR="47625" marT="47625" marB="47625" anchor="ct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400" b="0" u="none" strike="noStrike" cap="none"/>
                        <a:t>1</a:t>
                      </a:r>
                      <a:endParaRPr/>
                    </a:p>
                  </a:txBody>
                  <a:tcPr marL="47625" marR="47625" marT="47625" marB="47625" anchor="ctr"/>
                </a:tc>
                <a:tc>
                  <a:txBody>
                    <a:bodyPr/>
                    <a:lstStyle/>
                    <a:p>
                      <a:pPr marL="0" marR="0" lvl="0" indent="0" algn="l" rtl="0">
                        <a:spcBef>
                          <a:spcPts val="0"/>
                        </a:spcBef>
                        <a:spcAft>
                          <a:spcPts val="0"/>
                        </a:spcAft>
                        <a:buNone/>
                      </a:pPr>
                      <a:r>
                        <a:rPr lang="en-US" sz="1400" b="0" u="none" strike="noStrike" cap="none"/>
                        <a:t>172.16.0.0</a:t>
                      </a:r>
                      <a:r>
                        <a:rPr lang="en-US" sz="1400" b="1" u="none" strike="noStrike" cap="none"/>
                        <a:t>/12</a:t>
                      </a:r>
                      <a:endParaRPr sz="1400" b="0" u="none" strike="noStrike" cap="none"/>
                    </a:p>
                  </a:txBody>
                  <a:tcPr marL="47625" marR="47625" marT="47625" marB="47625" anchor="ctr"/>
                </a:tc>
                <a:tc>
                  <a:txBody>
                    <a:bodyPr/>
                    <a:lstStyle/>
                    <a:p>
                      <a:pPr marL="0" marR="0" lvl="0" indent="0" algn="l" rtl="0">
                        <a:spcBef>
                          <a:spcPts val="0"/>
                        </a:spcBef>
                        <a:spcAft>
                          <a:spcPts val="0"/>
                        </a:spcAft>
                        <a:buNone/>
                      </a:pPr>
                      <a:r>
                        <a:rPr lang="en-US" sz="1400" b="1" u="none" strike="noStrike" cap="none"/>
                        <a:t>10101100.0001</a:t>
                      </a:r>
                      <a:r>
                        <a:rPr lang="en-US" sz="1400" b="0" u="none" strike="noStrike" cap="none"/>
                        <a:t>0000.00000000.00001010</a:t>
                      </a:r>
                      <a:endParaRPr/>
                    </a:p>
                  </a:txBody>
                  <a:tcPr marL="47625" marR="47625" marT="47625" marB="47625" anchor="ct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400" b="0" u="none" strike="noStrike" cap="none"/>
                        <a:t>2</a:t>
                      </a:r>
                      <a:endParaRPr/>
                    </a:p>
                  </a:txBody>
                  <a:tcPr marL="47625" marR="47625" marT="47625" marB="47625" anchor="ctr"/>
                </a:tc>
                <a:tc>
                  <a:txBody>
                    <a:bodyPr/>
                    <a:lstStyle/>
                    <a:p>
                      <a:pPr marL="0" marR="0" lvl="0" indent="0" algn="l" rtl="0">
                        <a:spcBef>
                          <a:spcPts val="0"/>
                        </a:spcBef>
                        <a:spcAft>
                          <a:spcPts val="0"/>
                        </a:spcAft>
                        <a:buNone/>
                      </a:pPr>
                      <a:r>
                        <a:rPr lang="en-US" sz="1400" b="0" u="none" strike="noStrike" cap="none"/>
                        <a:t>172.16.0.0</a:t>
                      </a:r>
                      <a:r>
                        <a:rPr lang="en-US" sz="1400" b="1" u="none" strike="noStrike" cap="none"/>
                        <a:t>/18</a:t>
                      </a:r>
                      <a:endParaRPr sz="1400" b="0" u="none" strike="noStrike" cap="none"/>
                    </a:p>
                  </a:txBody>
                  <a:tcPr marL="47625" marR="47625" marT="47625" marB="47625" anchor="ctr"/>
                </a:tc>
                <a:tc>
                  <a:txBody>
                    <a:bodyPr/>
                    <a:lstStyle/>
                    <a:p>
                      <a:pPr marL="0" marR="0" lvl="0" indent="0" algn="l" rtl="0">
                        <a:spcBef>
                          <a:spcPts val="0"/>
                        </a:spcBef>
                        <a:spcAft>
                          <a:spcPts val="0"/>
                        </a:spcAft>
                        <a:buNone/>
                      </a:pPr>
                      <a:r>
                        <a:rPr lang="en-US" sz="1400" b="1" u="none" strike="noStrike" cap="none"/>
                        <a:t>10101100.00010000.00</a:t>
                      </a:r>
                      <a:r>
                        <a:rPr lang="en-US" sz="1400" b="0" u="none" strike="noStrike" cap="none"/>
                        <a:t>000000.00001010</a:t>
                      </a:r>
                      <a:endParaRPr/>
                    </a:p>
                  </a:txBody>
                  <a:tcPr marL="47625" marR="47625" marT="47625" marB="47625" anchor="ctr"/>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en-US" sz="1400" b="0" u="none" strike="noStrike" cap="none"/>
                        <a:t>3</a:t>
                      </a:r>
                      <a:endParaRPr/>
                    </a:p>
                  </a:txBody>
                  <a:tcPr marL="47625" marR="47625" marT="47625" marB="47625" anchor="ctr"/>
                </a:tc>
                <a:tc>
                  <a:txBody>
                    <a:bodyPr/>
                    <a:lstStyle/>
                    <a:p>
                      <a:pPr marL="0" marR="0" lvl="0" indent="0" algn="l" rtl="0">
                        <a:spcBef>
                          <a:spcPts val="0"/>
                        </a:spcBef>
                        <a:spcAft>
                          <a:spcPts val="0"/>
                        </a:spcAft>
                        <a:buNone/>
                      </a:pPr>
                      <a:r>
                        <a:rPr lang="en-US" sz="1400" b="0" u="none" strike="noStrike" cap="none"/>
                        <a:t>172.16.0.0</a:t>
                      </a:r>
                      <a:r>
                        <a:rPr lang="en-US" sz="1400" b="1" u="none" strike="noStrike" cap="none"/>
                        <a:t>/26</a:t>
                      </a:r>
                      <a:endParaRPr sz="1400" b="0" u="none" strike="noStrike" cap="none"/>
                    </a:p>
                  </a:txBody>
                  <a:tcPr marL="47625" marR="47625" marT="47625" marB="47625" anchor="ctr"/>
                </a:tc>
                <a:tc>
                  <a:txBody>
                    <a:bodyPr/>
                    <a:lstStyle/>
                    <a:p>
                      <a:pPr marL="0" marR="0" lvl="0" indent="0" algn="l" rtl="0">
                        <a:spcBef>
                          <a:spcPts val="0"/>
                        </a:spcBef>
                        <a:spcAft>
                          <a:spcPts val="0"/>
                        </a:spcAft>
                        <a:buNone/>
                      </a:pPr>
                      <a:r>
                        <a:rPr lang="en-US" sz="1400" b="1" u="none" strike="noStrike" cap="none" dirty="0"/>
                        <a:t>10101100.00010000.00000000.00</a:t>
                      </a:r>
                      <a:r>
                        <a:rPr lang="en-US" sz="1400" b="0" u="none" strike="noStrike" cap="none" dirty="0"/>
                        <a:t>001010</a:t>
                      </a:r>
                      <a:endParaRPr dirty="0"/>
                    </a:p>
                  </a:txBody>
                  <a:tcPr marL="47625" marR="47625" marT="47625" marB="47625" anchor="ct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8"/>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a:t>Path Determination</a:t>
            </a:r>
            <a:br>
              <a:rPr lang="en-US"/>
            </a:br>
            <a:r>
              <a:rPr lang="en-US" sz="2400"/>
              <a:t>IPv6 Longest Match Example</a:t>
            </a:r>
            <a:endParaRPr/>
          </a:p>
        </p:txBody>
      </p:sp>
      <p:sp>
        <p:nvSpPr>
          <p:cNvPr id="290" name="Google Shape;290;p8"/>
          <p:cNvSpPr txBox="1">
            <a:spLocks noGrp="1"/>
          </p:cNvSpPr>
          <p:nvPr>
            <p:ph type="body" idx="1"/>
          </p:nvPr>
        </p:nvSpPr>
        <p:spPr>
          <a:xfrm>
            <a:off x="474662" y="731837"/>
            <a:ext cx="8280057" cy="1348633"/>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a:solidFill>
                  <a:srgbClr val="000000"/>
                </a:solidFill>
              </a:rPr>
              <a:t>An IPv6 packet has the destination IPv6 address 2001:db8:c000::99. This example shows three route entries, but only two of them are a valid match, with one of those being the longest match. The first two route entries have prefix lengths that have the required number of matching bits as indicated by the prefix length. The third route entry is not a match because its /64 prefix requires 64 matching bits. </a:t>
            </a:r>
            <a:endParaRPr/>
          </a:p>
        </p:txBody>
      </p:sp>
      <p:graphicFrame>
        <p:nvGraphicFramePr>
          <p:cNvPr id="291" name="Google Shape;291;p8"/>
          <p:cNvGraphicFramePr/>
          <p:nvPr/>
        </p:nvGraphicFramePr>
        <p:xfrm>
          <a:off x="691117" y="2251591"/>
          <a:ext cx="7654375" cy="1854250"/>
        </p:xfrm>
        <a:graphic>
          <a:graphicData uri="http://schemas.openxmlformats.org/drawingml/2006/table">
            <a:tbl>
              <a:tblPr firstRow="1" bandRow="1">
                <a:noFill/>
                <a:tableStyleId>{5CBF8457-67B7-4853-82DC-78215A451245}</a:tableStyleId>
              </a:tblPr>
              <a:tblGrid>
                <a:gridCol w="1403500">
                  <a:extLst>
                    <a:ext uri="{9D8B030D-6E8A-4147-A177-3AD203B41FA5}">
                      <a16:colId xmlns:a16="http://schemas.microsoft.com/office/drawing/2014/main" val="20000"/>
                    </a:ext>
                  </a:extLst>
                </a:gridCol>
                <a:gridCol w="2721925">
                  <a:extLst>
                    <a:ext uri="{9D8B030D-6E8A-4147-A177-3AD203B41FA5}">
                      <a16:colId xmlns:a16="http://schemas.microsoft.com/office/drawing/2014/main" val="20001"/>
                    </a:ext>
                  </a:extLst>
                </a:gridCol>
                <a:gridCol w="3528950">
                  <a:extLst>
                    <a:ext uri="{9D8B030D-6E8A-4147-A177-3AD203B41FA5}">
                      <a16:colId xmlns:a16="http://schemas.microsoft.com/office/drawing/2014/main" val="20002"/>
                    </a:ext>
                  </a:extLst>
                </a:gridCol>
              </a:tblGrid>
              <a:tr h="370850">
                <a:tc>
                  <a:txBody>
                    <a:bodyPr/>
                    <a:lstStyle/>
                    <a:p>
                      <a:pPr marL="0" marR="0" lvl="0" indent="0" algn="l" rtl="0">
                        <a:spcBef>
                          <a:spcPts val="0"/>
                        </a:spcBef>
                        <a:spcAft>
                          <a:spcPts val="0"/>
                        </a:spcAft>
                        <a:buNone/>
                      </a:pPr>
                      <a:r>
                        <a:rPr lang="en-US" sz="1400" u="none" strike="noStrike" cap="none"/>
                        <a:t>Destination</a:t>
                      </a:r>
                      <a:endParaRPr/>
                    </a:p>
                  </a:txBody>
                  <a:tcPr marL="91450" marR="91450" marT="45725" marB="45725"/>
                </a:tc>
                <a:tc gridSpan="2">
                  <a:txBody>
                    <a:bodyPr/>
                    <a:lstStyle/>
                    <a:p>
                      <a:pPr marL="0" marR="0" lvl="0" indent="0" algn="l" rtl="0">
                        <a:spcBef>
                          <a:spcPts val="0"/>
                        </a:spcBef>
                        <a:spcAft>
                          <a:spcPts val="0"/>
                        </a:spcAft>
                        <a:buNone/>
                      </a:pPr>
                      <a:r>
                        <a:rPr lang="en-US" sz="1400"/>
                        <a:t>2001:db8:c000::99/48</a:t>
                      </a:r>
                      <a:endParaRPr/>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400"/>
                        <a:t>Route Entry</a:t>
                      </a:r>
                      <a:endParaRPr/>
                    </a:p>
                  </a:txBody>
                  <a:tcPr marL="47625" marR="47625" marT="47625" marB="47625" anchor="ctr"/>
                </a:tc>
                <a:tc>
                  <a:txBody>
                    <a:bodyPr/>
                    <a:lstStyle/>
                    <a:p>
                      <a:pPr marL="0" marR="0" lvl="0" indent="0" algn="l" rtl="0">
                        <a:spcBef>
                          <a:spcPts val="0"/>
                        </a:spcBef>
                        <a:spcAft>
                          <a:spcPts val="0"/>
                        </a:spcAft>
                        <a:buNone/>
                      </a:pPr>
                      <a:r>
                        <a:rPr lang="en-US" sz="1400"/>
                        <a:t>Prefix/Prefix Length</a:t>
                      </a:r>
                      <a:endParaRPr/>
                    </a:p>
                  </a:txBody>
                  <a:tcPr marL="47625" marR="47625" marT="47625" marB="47625" anchor="ctr"/>
                </a:tc>
                <a:tc>
                  <a:txBody>
                    <a:bodyPr/>
                    <a:lstStyle/>
                    <a:p>
                      <a:pPr marL="0" marR="0" lvl="0" indent="0" algn="l" rtl="0">
                        <a:spcBef>
                          <a:spcPts val="0"/>
                        </a:spcBef>
                        <a:spcAft>
                          <a:spcPts val="0"/>
                        </a:spcAft>
                        <a:buNone/>
                      </a:pPr>
                      <a:r>
                        <a:rPr lang="en-US" sz="1400"/>
                        <a:t>Does it match?</a:t>
                      </a:r>
                      <a:endParaRPr/>
                    </a:p>
                  </a:txBody>
                  <a:tcPr marL="47625" marR="47625" marT="47625" marB="476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400" b="0"/>
                        <a:t>1</a:t>
                      </a:r>
                      <a:endParaRPr/>
                    </a:p>
                  </a:txBody>
                  <a:tcPr marL="47625" marR="47625" marT="47625" marB="47625" anchor="ctr"/>
                </a:tc>
                <a:tc>
                  <a:txBody>
                    <a:bodyPr/>
                    <a:lstStyle/>
                    <a:p>
                      <a:pPr marL="0" marR="0" lvl="0" indent="0" algn="l" rtl="0">
                        <a:spcBef>
                          <a:spcPts val="0"/>
                        </a:spcBef>
                        <a:spcAft>
                          <a:spcPts val="0"/>
                        </a:spcAft>
                        <a:buNone/>
                      </a:pPr>
                      <a:r>
                        <a:rPr lang="en-US" sz="1400" b="1"/>
                        <a:t>2001:db8:c0</a:t>
                      </a:r>
                      <a:r>
                        <a:rPr lang="en-US" sz="1400" b="0"/>
                        <a:t>00::</a:t>
                      </a:r>
                      <a:r>
                        <a:rPr lang="en-US" sz="1400" b="1"/>
                        <a:t>/40</a:t>
                      </a:r>
                      <a:endParaRPr sz="1400" b="0"/>
                    </a:p>
                  </a:txBody>
                  <a:tcPr marL="47625" marR="47625" marT="47625" marB="47625" anchor="ctr"/>
                </a:tc>
                <a:tc>
                  <a:txBody>
                    <a:bodyPr/>
                    <a:lstStyle/>
                    <a:p>
                      <a:pPr marL="0" marR="0" lvl="0" indent="0" algn="l" rtl="0">
                        <a:spcBef>
                          <a:spcPts val="0"/>
                        </a:spcBef>
                        <a:spcAft>
                          <a:spcPts val="0"/>
                        </a:spcAft>
                        <a:buNone/>
                      </a:pPr>
                      <a:r>
                        <a:rPr lang="en-US" sz="1400" b="0"/>
                        <a:t>Match of 40 bits</a:t>
                      </a:r>
                      <a:endParaRPr/>
                    </a:p>
                  </a:txBody>
                  <a:tcPr marL="47625" marR="47625" marT="47625" marB="47625" anchor="ct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400" b="0"/>
                        <a:t>2</a:t>
                      </a:r>
                      <a:endParaRPr/>
                    </a:p>
                  </a:txBody>
                  <a:tcPr marL="47625" marR="47625" marT="47625" marB="47625" anchor="ctr"/>
                </a:tc>
                <a:tc>
                  <a:txBody>
                    <a:bodyPr/>
                    <a:lstStyle/>
                    <a:p>
                      <a:pPr marL="0" marR="0" lvl="0" indent="0" algn="l" rtl="0">
                        <a:spcBef>
                          <a:spcPts val="0"/>
                        </a:spcBef>
                        <a:spcAft>
                          <a:spcPts val="0"/>
                        </a:spcAft>
                        <a:buNone/>
                      </a:pPr>
                      <a:r>
                        <a:rPr lang="en-US" sz="1400" b="1"/>
                        <a:t>2001:db8:c000</a:t>
                      </a:r>
                      <a:r>
                        <a:rPr lang="en-US" sz="1400" b="0"/>
                        <a:t>::</a:t>
                      </a:r>
                      <a:r>
                        <a:rPr lang="en-US" sz="1400" b="1"/>
                        <a:t>/48</a:t>
                      </a:r>
                      <a:endParaRPr sz="1400" b="0"/>
                    </a:p>
                  </a:txBody>
                  <a:tcPr marL="47625" marR="47625" marT="47625" marB="47625" anchor="ctr"/>
                </a:tc>
                <a:tc>
                  <a:txBody>
                    <a:bodyPr/>
                    <a:lstStyle/>
                    <a:p>
                      <a:pPr marL="0" marR="0" lvl="0" indent="0" algn="l" rtl="0">
                        <a:spcBef>
                          <a:spcPts val="0"/>
                        </a:spcBef>
                        <a:spcAft>
                          <a:spcPts val="0"/>
                        </a:spcAft>
                        <a:buNone/>
                      </a:pPr>
                      <a:r>
                        <a:rPr lang="en-US" sz="1400" b="0"/>
                        <a:t>Match of 48 bits (longest match)</a:t>
                      </a:r>
                      <a:endParaRPr/>
                    </a:p>
                  </a:txBody>
                  <a:tcPr marL="47625" marR="47625" marT="47625" marB="47625" anchor="ct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400" b="0"/>
                        <a:t>3</a:t>
                      </a:r>
                      <a:endParaRPr/>
                    </a:p>
                  </a:txBody>
                  <a:tcPr marL="47625" marR="47625" marT="47625" marB="47625" anchor="ctr"/>
                </a:tc>
                <a:tc>
                  <a:txBody>
                    <a:bodyPr/>
                    <a:lstStyle/>
                    <a:p>
                      <a:pPr marL="0" marR="0" lvl="0" indent="0" algn="l" rtl="0">
                        <a:spcBef>
                          <a:spcPts val="0"/>
                        </a:spcBef>
                        <a:spcAft>
                          <a:spcPts val="0"/>
                        </a:spcAft>
                        <a:buNone/>
                      </a:pPr>
                      <a:r>
                        <a:rPr lang="en-US" sz="1400" b="1"/>
                        <a:t>2001:db8:c000</a:t>
                      </a:r>
                      <a:r>
                        <a:rPr lang="en-US" sz="1400" b="0"/>
                        <a:t>:5555::</a:t>
                      </a:r>
                      <a:r>
                        <a:rPr lang="en-US" sz="1400" b="1"/>
                        <a:t>/64</a:t>
                      </a:r>
                      <a:endParaRPr sz="1400" b="0"/>
                    </a:p>
                  </a:txBody>
                  <a:tcPr marL="47625" marR="47625" marT="47625" marB="47625" anchor="ctr"/>
                </a:tc>
                <a:tc>
                  <a:txBody>
                    <a:bodyPr/>
                    <a:lstStyle/>
                    <a:p>
                      <a:pPr marL="0" marR="0" lvl="0" indent="0" algn="l" rtl="0">
                        <a:spcBef>
                          <a:spcPts val="0"/>
                        </a:spcBef>
                        <a:spcAft>
                          <a:spcPts val="0"/>
                        </a:spcAft>
                        <a:buNone/>
                      </a:pPr>
                      <a:r>
                        <a:rPr lang="en-US" sz="1400" b="0"/>
                        <a:t>Does not match 64 bits</a:t>
                      </a:r>
                      <a:endParaRPr/>
                    </a:p>
                  </a:txBody>
                  <a:tcPr marL="47625" marR="47625" marT="47625" marB="47625" anchor="ctr"/>
                </a:tc>
                <a:extLst>
                  <a:ext uri="{0D108BD9-81ED-4DB2-BD59-A6C34878D82A}">
                    <a16:rowId xmlns:a16="http://schemas.microsoft.com/office/drawing/2014/main" val="1000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9"/>
          <p:cNvSpPr txBox="1">
            <a:spLocks noGrp="1"/>
          </p:cNvSpPr>
          <p:nvPr>
            <p:ph type="title"/>
          </p:nvPr>
        </p:nvSpPr>
        <p:spPr>
          <a:xfrm>
            <a:off x="0" y="0"/>
            <a:ext cx="8345488" cy="731837"/>
          </a:xfrm>
          <a:prstGeom prst="rect">
            <a:avLst/>
          </a:prstGeom>
          <a:noFill/>
          <a:ln>
            <a:noFill/>
          </a:ln>
        </p:spPr>
        <p:txBody>
          <a:bodyPr spcFirstLastPara="1" wrap="square" lIns="91400" tIns="45700" rIns="91400" bIns="45700" anchor="ctr" anchorCtr="0">
            <a:noAutofit/>
          </a:bodyPr>
          <a:lstStyle/>
          <a:p>
            <a:pPr marL="0" lvl="0" indent="0" algn="l" rtl="0">
              <a:lnSpc>
                <a:spcPct val="80000"/>
              </a:lnSpc>
              <a:spcBef>
                <a:spcPts val="0"/>
              </a:spcBef>
              <a:spcAft>
                <a:spcPts val="0"/>
              </a:spcAft>
              <a:buNone/>
            </a:pPr>
            <a:r>
              <a:rPr lang="en-US" sz="1600" dirty="0"/>
              <a:t>Path Determination</a:t>
            </a:r>
            <a:br>
              <a:rPr lang="en-US" dirty="0"/>
            </a:br>
            <a:r>
              <a:rPr lang="en-US" sz="2400" dirty="0"/>
              <a:t>Build the Routing Table</a:t>
            </a:r>
            <a:endParaRPr dirty="0"/>
          </a:p>
        </p:txBody>
      </p:sp>
      <p:sp>
        <p:nvSpPr>
          <p:cNvPr id="298" name="Google Shape;298;p9"/>
          <p:cNvSpPr txBox="1">
            <a:spLocks noGrp="1"/>
          </p:cNvSpPr>
          <p:nvPr>
            <p:ph type="body" idx="1"/>
          </p:nvPr>
        </p:nvSpPr>
        <p:spPr>
          <a:xfrm>
            <a:off x="58724" y="731837"/>
            <a:ext cx="8695996" cy="3689897"/>
          </a:xfrm>
          <a:prstGeom prst="rect">
            <a:avLst/>
          </a:prstGeom>
          <a:noFill/>
          <a:ln>
            <a:noFill/>
          </a:ln>
        </p:spPr>
        <p:txBody>
          <a:bodyPr spcFirstLastPara="1" wrap="square" lIns="91400" tIns="45700" rIns="91400" bIns="45700" anchor="t" anchorCtr="0">
            <a:noAutofit/>
          </a:bodyPr>
          <a:lstStyle/>
          <a:p>
            <a:pPr marL="0" lvl="0" indent="0" algn="l" rtl="0">
              <a:lnSpc>
                <a:spcPct val="100000"/>
              </a:lnSpc>
              <a:spcBef>
                <a:spcPts val="0"/>
              </a:spcBef>
              <a:spcAft>
                <a:spcPts val="0"/>
              </a:spcAft>
              <a:buSzPts val="1600"/>
              <a:buNone/>
            </a:pPr>
            <a:r>
              <a:rPr lang="en-US" sz="1600" b="1" dirty="0">
                <a:solidFill>
                  <a:srgbClr val="000000"/>
                </a:solidFill>
              </a:rPr>
              <a:t>Directly Connected Networks:</a:t>
            </a:r>
            <a:r>
              <a:rPr lang="en-US" sz="1600" dirty="0">
                <a:solidFill>
                  <a:srgbClr val="000000"/>
                </a:solidFill>
              </a:rPr>
              <a:t> Added to the routing table when a local interface is configured with an IP address and subnet mask (prefix length) and is active (up and up).</a:t>
            </a:r>
            <a:endParaRPr dirty="0"/>
          </a:p>
          <a:p>
            <a:pPr marL="0" lvl="0" indent="0" algn="l" rtl="0">
              <a:lnSpc>
                <a:spcPct val="100000"/>
              </a:lnSpc>
              <a:spcBef>
                <a:spcPts val="320"/>
              </a:spcBef>
              <a:spcAft>
                <a:spcPts val="0"/>
              </a:spcAft>
              <a:buSzPts val="1600"/>
              <a:buNone/>
            </a:pPr>
            <a:endParaRPr sz="1600" dirty="0">
              <a:solidFill>
                <a:srgbClr val="000000"/>
              </a:solidFill>
            </a:endParaRPr>
          </a:p>
          <a:p>
            <a:pPr marL="0" lvl="0" indent="0" algn="l" rtl="0">
              <a:lnSpc>
                <a:spcPct val="100000"/>
              </a:lnSpc>
              <a:spcBef>
                <a:spcPts val="320"/>
              </a:spcBef>
              <a:spcAft>
                <a:spcPts val="0"/>
              </a:spcAft>
              <a:buSzPts val="1600"/>
              <a:buNone/>
            </a:pPr>
            <a:r>
              <a:rPr lang="en-US" sz="1600" b="1" dirty="0">
                <a:solidFill>
                  <a:srgbClr val="000000"/>
                </a:solidFill>
              </a:rPr>
              <a:t>Remote Networks: </a:t>
            </a:r>
            <a:r>
              <a:rPr lang="en-US" sz="1600" dirty="0">
                <a:solidFill>
                  <a:srgbClr val="000000"/>
                </a:solidFill>
              </a:rPr>
              <a:t>Networks that are not directly connected to the router. Routers learn about remote networks in two ways:</a:t>
            </a:r>
            <a:endParaRPr dirty="0"/>
          </a:p>
          <a:p>
            <a:pPr marL="415984" lvl="1" indent="-342899" algn="l" rtl="0">
              <a:lnSpc>
                <a:spcPct val="95000"/>
              </a:lnSpc>
              <a:spcBef>
                <a:spcPts val="600"/>
              </a:spcBef>
              <a:spcAft>
                <a:spcPts val="0"/>
              </a:spcAft>
              <a:buSzPts val="1400"/>
              <a:buFont typeface="Arial"/>
              <a:buChar char="•"/>
            </a:pPr>
            <a:r>
              <a:rPr lang="en-US" b="1" dirty="0">
                <a:solidFill>
                  <a:srgbClr val="000000"/>
                </a:solidFill>
              </a:rPr>
              <a:t>Static routes</a:t>
            </a:r>
            <a:r>
              <a:rPr lang="en-US" dirty="0">
                <a:solidFill>
                  <a:srgbClr val="000000"/>
                </a:solidFill>
              </a:rPr>
              <a:t> - Added to the routing table when a route is manually configured.</a:t>
            </a:r>
            <a:endParaRPr dirty="0"/>
          </a:p>
          <a:p>
            <a:pPr marL="415984" lvl="1" indent="-342899" algn="l" rtl="0">
              <a:lnSpc>
                <a:spcPct val="95000"/>
              </a:lnSpc>
              <a:spcBef>
                <a:spcPts val="600"/>
              </a:spcBef>
              <a:spcAft>
                <a:spcPts val="0"/>
              </a:spcAft>
              <a:buSzPts val="1400"/>
              <a:buFont typeface="Arial"/>
              <a:buChar char="•"/>
            </a:pPr>
            <a:r>
              <a:rPr lang="en-US" b="1" dirty="0">
                <a:solidFill>
                  <a:srgbClr val="000000"/>
                </a:solidFill>
              </a:rPr>
              <a:t>Dynamic routing protocols</a:t>
            </a:r>
            <a:r>
              <a:rPr lang="en-US" dirty="0">
                <a:solidFill>
                  <a:srgbClr val="000000"/>
                </a:solidFill>
              </a:rPr>
              <a:t> - Added to the routing table when routing protocols dynamically learn about the remote network. </a:t>
            </a:r>
            <a:endParaRPr dirty="0"/>
          </a:p>
          <a:p>
            <a:pPr marL="415984" lvl="1" indent="-253999" algn="l" rtl="0">
              <a:lnSpc>
                <a:spcPct val="95000"/>
              </a:lnSpc>
              <a:spcBef>
                <a:spcPts val="600"/>
              </a:spcBef>
              <a:spcAft>
                <a:spcPts val="0"/>
              </a:spcAft>
              <a:buSzPts val="1400"/>
              <a:buFont typeface="Arial"/>
              <a:buNone/>
            </a:pPr>
            <a:endParaRPr dirty="0">
              <a:solidFill>
                <a:srgbClr val="000000"/>
              </a:solidFill>
            </a:endParaRPr>
          </a:p>
          <a:p>
            <a:pPr marL="0" lvl="0" indent="0" algn="l" rtl="0">
              <a:lnSpc>
                <a:spcPct val="100000"/>
              </a:lnSpc>
              <a:spcBef>
                <a:spcPts val="320"/>
              </a:spcBef>
              <a:spcAft>
                <a:spcPts val="0"/>
              </a:spcAft>
              <a:buSzPts val="1600"/>
              <a:buNone/>
            </a:pPr>
            <a:r>
              <a:rPr lang="en-US" sz="1600" b="1" dirty="0">
                <a:solidFill>
                  <a:srgbClr val="000000"/>
                </a:solidFill>
              </a:rPr>
              <a:t>Default Route: </a:t>
            </a:r>
            <a:r>
              <a:rPr lang="en-US" sz="1600" dirty="0">
                <a:solidFill>
                  <a:srgbClr val="000000"/>
                </a:solidFill>
              </a:rPr>
              <a:t>Specifies a next-hop router to use when the routing table does not contain a specific route that matches the destination IP address. The default route can be entered manually as a static route, or learned automatically from a dynamic routing protocol.</a:t>
            </a:r>
            <a:endParaRPr dirty="0"/>
          </a:p>
          <a:p>
            <a:pPr marL="358835" lvl="1" indent="-285750" algn="l" rtl="0">
              <a:lnSpc>
                <a:spcPct val="95000"/>
              </a:lnSpc>
              <a:spcBef>
                <a:spcPts val="600"/>
              </a:spcBef>
              <a:spcAft>
                <a:spcPts val="0"/>
              </a:spcAft>
              <a:buSzPts val="1400"/>
              <a:buFont typeface="Arial"/>
              <a:buChar char="•"/>
            </a:pPr>
            <a:r>
              <a:rPr lang="en-US" dirty="0">
                <a:solidFill>
                  <a:srgbClr val="000000"/>
                </a:solidFill>
              </a:rPr>
              <a:t>A default route has a /0 prefix length. This means that no bits need to match the destination IP address for this route entry to be used. If there are no routes with a match longer than 0 bits, the default route is used to forward the packet. The default route is sometimes referred to as a gateway of last resort.</a:t>
            </a:r>
            <a:endParaRPr dirty="0"/>
          </a:p>
          <a:p>
            <a:pPr marL="342900" lvl="0" indent="-241300" algn="l" rtl="0">
              <a:lnSpc>
                <a:spcPct val="100000"/>
              </a:lnSpc>
              <a:spcBef>
                <a:spcPts val="320"/>
              </a:spcBef>
              <a:spcAft>
                <a:spcPts val="0"/>
              </a:spcAft>
              <a:buSzPts val="1600"/>
              <a:buFont typeface="Arial"/>
              <a:buNone/>
            </a:pPr>
            <a:endParaRPr sz="1600" dirty="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434</TotalTime>
  <Words>8123</Words>
  <Application>Microsoft Office PowerPoint</Application>
  <PresentationFormat>On-screen Show (16:9)</PresentationFormat>
  <Paragraphs>804</Paragraphs>
  <Slides>57</Slides>
  <Notes>57</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Arial</vt:lpstr>
      <vt:lpstr>Calibri</vt:lpstr>
      <vt:lpstr>Courier New</vt:lpstr>
      <vt:lpstr>Noto Sans Symbols</vt:lpstr>
      <vt:lpstr>Default Theme</vt:lpstr>
      <vt:lpstr>Module 4: Routing Concepts</vt:lpstr>
      <vt:lpstr>Module Objectives</vt:lpstr>
      <vt:lpstr>14.1 Path Determination</vt:lpstr>
      <vt:lpstr>Path Determination Two Functions of a Router</vt:lpstr>
      <vt:lpstr>Path Determination Router Functions Example</vt:lpstr>
      <vt:lpstr>Path Determination Best Path Equals Longest Match</vt:lpstr>
      <vt:lpstr>Path Determination IPv4 Longest Match Example</vt:lpstr>
      <vt:lpstr>Path Determination IPv6 Longest Match Example</vt:lpstr>
      <vt:lpstr>Path Determination Build the Routing Table</vt:lpstr>
      <vt:lpstr>14.2 Packet Forwarding</vt:lpstr>
      <vt:lpstr>Packet Forwarding Packet Forwarding Decision Process</vt:lpstr>
      <vt:lpstr>Packet Forwarding Packet Forwarding Decision Process (Cont.)</vt:lpstr>
      <vt:lpstr>Packet Forwarding Packet Forwarding Decision Process (Cont.)</vt:lpstr>
      <vt:lpstr>Packet Forwarding Packet Forwarding Decision Process (Cont.)</vt:lpstr>
      <vt:lpstr>Packet Forwarding End-to-End Packet Forwarding</vt:lpstr>
      <vt:lpstr>Packet Forwarding Packet Forwarding Mechanisms</vt:lpstr>
      <vt:lpstr>Packet Forwarding Packet Forwarding Mechanisms (Cont.)</vt:lpstr>
      <vt:lpstr>Packet Forwarding Packet Forwarding Mechanisms (Cont.)</vt:lpstr>
      <vt:lpstr>Packet Forwarding Packet Forwarding Mechanisms (Cont.)</vt:lpstr>
      <vt:lpstr>14.3 Basic Router Configuration Review</vt:lpstr>
      <vt:lpstr>Basic Router Configuration Review Topology</vt:lpstr>
      <vt:lpstr>Basic Router Configuration Review Configuration Commands</vt:lpstr>
      <vt:lpstr>Basic Router Configuration Review Verification Commands</vt:lpstr>
      <vt:lpstr>Basic Router Configuration Review Filter Command Output</vt:lpstr>
      <vt:lpstr>Basic Router Configuration Review Packet Tracer - Basic Router Configuration Review</vt:lpstr>
      <vt:lpstr>14.4 IP Routing Table</vt:lpstr>
      <vt:lpstr>IP Routing Table Route Sources</vt:lpstr>
      <vt:lpstr>IP Routing Table Routing Table Principles</vt:lpstr>
      <vt:lpstr>IP Routing Table Routing Table Entries</vt:lpstr>
      <vt:lpstr>IP Routing Table Directly Connected Networks</vt:lpstr>
      <vt:lpstr>IP Routing Table Static Routes</vt:lpstr>
      <vt:lpstr>IP Routing Table Static Routes in the IP Routing Table</vt:lpstr>
      <vt:lpstr>IP Routing Table Dynamic Routing Protocols</vt:lpstr>
      <vt:lpstr>IP Routing Table Dynamic Routes in the Routing Table</vt:lpstr>
      <vt:lpstr>IP Routing Table Default Route</vt:lpstr>
      <vt:lpstr>IP Routing Table Structure of an IPv4 Routing Table</vt:lpstr>
      <vt:lpstr>IP Routing Table Structure of an IPv4 Routing Table</vt:lpstr>
      <vt:lpstr>IP Routing Table Structure of an IPv6 Routing Table</vt:lpstr>
      <vt:lpstr>IP Routing Table Administrative Distance</vt:lpstr>
      <vt:lpstr>IP Routing Table Administrative Distance (Cont.)</vt:lpstr>
      <vt:lpstr>14.5 Static and Dynamic Routing</vt:lpstr>
      <vt:lpstr>Static and Dynamic Routing Static or Dynamic?</vt:lpstr>
      <vt:lpstr>Static and Dynamic Routing Static or Dynamic? (Cont.)</vt:lpstr>
      <vt:lpstr>Static and Dynamic Routing Static or Dynamic? (Cont.)</vt:lpstr>
      <vt:lpstr>Static and Dynamic Routing Dynamic Routing Evolution</vt:lpstr>
      <vt:lpstr>Static and Dynamic Routing Dynamic Routing Evolution (Cont.)</vt:lpstr>
      <vt:lpstr>Static and Dynamic Routing Dynamic Routing Protocol Concepts</vt:lpstr>
      <vt:lpstr>Static and Dynamic Routing Dynamic Routing Protocol Concepts (Cont.)</vt:lpstr>
      <vt:lpstr>Static and Dynamic Routing Best Path</vt:lpstr>
      <vt:lpstr>Static and Dynamic Routing Load Balancing</vt:lpstr>
      <vt:lpstr>14.6 Module Practice and Quiz</vt:lpstr>
      <vt:lpstr>Module Practice and Quiz What Did I Learn In This Module?</vt:lpstr>
      <vt:lpstr>Module Practice and Quiz What Did I Learn In This Module? (Cont.)</vt:lpstr>
      <vt:lpstr>Module Practice and Quiz What Did I Learn In This Module? (Cont.)</vt:lpstr>
      <vt:lpstr>Module Practice and Quiz What Did I Learn In This Module? (Cont.)</vt:lpstr>
      <vt:lpstr>Module 14: Routing Concepts New Terms and Commands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Stephanie Harvey</dc:creator>
  <cp:lastModifiedBy>Pc</cp:lastModifiedBy>
  <cp:revision>4</cp:revision>
  <dcterms:created xsi:type="dcterms:W3CDTF">2019-10-18T06:21:22Z</dcterms:created>
  <dcterms:modified xsi:type="dcterms:W3CDTF">2026-05-08T16:52:35Z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y fmtid="{D5CDD505-2E9C-101B-9397-08002B2CF9AE}" pid="10" name="MSIP_Label_defa4170-0d19-0005-0004-bc88714345d2_Enabled">
    <vt:lpwstr>true</vt:lpwstr>
  </property>
  <property fmtid="{D5CDD505-2E9C-101B-9397-08002B2CF9AE}" pid="11" name="MSIP_Label_defa4170-0d19-0005-0004-bc88714345d2_SetDate">
    <vt:lpwstr>2023-08-14T11:00:48Z</vt:lpwstr>
  </property>
  <property fmtid="{D5CDD505-2E9C-101B-9397-08002B2CF9AE}" pid="12" name="MSIP_Label_defa4170-0d19-0005-0004-bc88714345d2_Method">
    <vt:lpwstr>Standard</vt:lpwstr>
  </property>
  <property fmtid="{D5CDD505-2E9C-101B-9397-08002B2CF9AE}" pid="13" name="MSIP_Label_defa4170-0d19-0005-0004-bc88714345d2_Name">
    <vt:lpwstr>defa4170-0d19-0005-0004-bc88714345d2</vt:lpwstr>
  </property>
  <property fmtid="{D5CDD505-2E9C-101B-9397-08002B2CF9AE}" pid="14" name="MSIP_Label_defa4170-0d19-0005-0004-bc88714345d2_SiteId">
    <vt:lpwstr>1c244bc2-07a8-4a10-8be6-9960325ec6d2</vt:lpwstr>
  </property>
  <property fmtid="{D5CDD505-2E9C-101B-9397-08002B2CF9AE}" pid="15" name="MSIP_Label_defa4170-0d19-0005-0004-bc88714345d2_ActionId">
    <vt:lpwstr>59bf4976-25e0-4d6f-ac41-d9000ff00797</vt:lpwstr>
  </property>
  <property fmtid="{D5CDD505-2E9C-101B-9397-08002B2CF9AE}" pid="16" name="MSIP_Label_defa4170-0d19-0005-0004-bc88714345d2_ContentBits">
    <vt:lpwstr>0</vt:lpwstr>
  </property>
</Properties>
</file>